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6" r:id="rId2"/>
    <p:sldMasterId id="2147483709" r:id="rId3"/>
    <p:sldMasterId id="2147483720" r:id="rId4"/>
    <p:sldMasterId id="2147483907" r:id="rId5"/>
  </p:sldMasterIdLst>
  <p:notesMasterIdLst>
    <p:notesMasterId r:id="rId44"/>
  </p:notesMasterIdLst>
  <p:handoutMasterIdLst>
    <p:handoutMasterId r:id="rId45"/>
  </p:handoutMasterIdLst>
  <p:sldIdLst>
    <p:sldId id="334" r:id="rId6"/>
    <p:sldId id="257" r:id="rId7"/>
    <p:sldId id="258" r:id="rId8"/>
    <p:sldId id="323" r:id="rId9"/>
    <p:sldId id="327" r:id="rId10"/>
    <p:sldId id="262" r:id="rId11"/>
    <p:sldId id="326" r:id="rId12"/>
    <p:sldId id="279" r:id="rId13"/>
    <p:sldId id="301" r:id="rId14"/>
    <p:sldId id="293" r:id="rId15"/>
    <p:sldId id="325" r:id="rId16"/>
    <p:sldId id="324" r:id="rId17"/>
    <p:sldId id="328" r:id="rId18"/>
    <p:sldId id="305" r:id="rId19"/>
    <p:sldId id="306" r:id="rId20"/>
    <p:sldId id="315" r:id="rId21"/>
    <p:sldId id="317" r:id="rId22"/>
    <p:sldId id="318" r:id="rId23"/>
    <p:sldId id="319" r:id="rId24"/>
    <p:sldId id="282" r:id="rId25"/>
    <p:sldId id="308" r:id="rId26"/>
    <p:sldId id="309" r:id="rId27"/>
    <p:sldId id="312" r:id="rId28"/>
    <p:sldId id="295" r:id="rId29"/>
    <p:sldId id="314" r:id="rId30"/>
    <p:sldId id="302" r:id="rId31"/>
    <p:sldId id="329" r:id="rId32"/>
    <p:sldId id="330" r:id="rId33"/>
    <p:sldId id="283" r:id="rId34"/>
    <p:sldId id="289" r:id="rId35"/>
    <p:sldId id="304" r:id="rId36"/>
    <p:sldId id="307" r:id="rId37"/>
    <p:sldId id="311" r:id="rId38"/>
    <p:sldId id="310" r:id="rId39"/>
    <p:sldId id="292" r:id="rId40"/>
    <p:sldId id="291" r:id="rId41"/>
    <p:sldId id="322" r:id="rId42"/>
    <p:sldId id="321" r:id="rId43"/>
  </p:sldIdLst>
  <p:sldSz cx="9144000" cy="6858000" type="screen4x3"/>
  <p:notesSz cx="9926638" cy="67976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-Laure Popelin" initials="AL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910" autoAdjust="0"/>
  </p:normalViewPr>
  <p:slideViewPr>
    <p:cSldViewPr snapToGrid="0">
      <p:cViewPr varScale="1">
        <p:scale>
          <a:sx n="68" d="100"/>
          <a:sy n="68" d="100"/>
        </p:scale>
        <p:origin x="12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EA56-60C4-4DC9-B24B-94EE110EC1B9}" type="datetimeFigureOut">
              <a:rPr lang="fr-FR" smtClean="0"/>
              <a:t>07/04/2016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C3BEB-35FF-4758-89ED-64D7D8DEBA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68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B16630-DB5F-4438-A0D2-F7433E548AD9}" type="datetimeFigureOut">
              <a:rPr lang="fr-FR"/>
              <a:pPr>
                <a:defRPr/>
              </a:pPr>
              <a:t>07/04/2016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A0C60B8-D2D1-48CE-AF89-02EFA7F3DD1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162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 smtClean="0"/>
              <a:t>Good </a:t>
            </a:r>
            <a:r>
              <a:rPr lang="fr-FR" sz="2400" dirty="0" err="1" smtClean="0"/>
              <a:t>morning</a:t>
            </a:r>
            <a:r>
              <a:rPr lang="fr-FR" sz="2400" dirty="0" smtClean="0"/>
              <a:t> and </a:t>
            </a:r>
            <a:r>
              <a:rPr lang="fr-FR" sz="2400" dirty="0" err="1" smtClean="0"/>
              <a:t>welcome</a:t>
            </a:r>
            <a:r>
              <a:rPr lang="fr-FR" sz="2400" dirty="0" smtClean="0"/>
              <a:t> to </a:t>
            </a:r>
            <a:r>
              <a:rPr lang="fr-FR" sz="2400" dirty="0" err="1" smtClean="0"/>
              <a:t>this</a:t>
            </a:r>
            <a:r>
              <a:rPr lang="fr-FR" sz="2400" dirty="0" smtClean="0"/>
              <a:t> session on softwares for UQ.</a:t>
            </a:r>
          </a:p>
          <a:p>
            <a:r>
              <a:rPr lang="fr-FR" sz="2400" dirty="0" err="1" smtClean="0"/>
              <a:t>Thank</a:t>
            </a:r>
            <a:r>
              <a:rPr lang="fr-FR" sz="2400" dirty="0" smtClean="0"/>
              <a:t> </a:t>
            </a:r>
            <a:r>
              <a:rPr lang="fr-FR" sz="2400" dirty="0" err="1" smtClean="0"/>
              <a:t>you</a:t>
            </a:r>
            <a:r>
              <a:rPr lang="fr-FR" sz="2400" dirty="0" smtClean="0"/>
              <a:t> to attend and </a:t>
            </a:r>
            <a:r>
              <a:rPr lang="fr-FR" sz="2400" dirty="0" err="1" smtClean="0"/>
              <a:t>thanks</a:t>
            </a:r>
            <a:r>
              <a:rPr lang="fr-FR" sz="2400" baseline="0" dirty="0" smtClean="0"/>
              <a:t> to the speakers. </a:t>
            </a:r>
          </a:p>
          <a:p>
            <a:r>
              <a:rPr lang="fr-FR" sz="2400" baseline="0" dirty="0" smtClean="0"/>
              <a:t>I </a:t>
            </a:r>
            <a:r>
              <a:rPr lang="fr-FR" sz="2400" baseline="0" dirty="0" err="1" smtClean="0"/>
              <a:t>am</a:t>
            </a:r>
            <a:r>
              <a:rPr lang="fr-FR" sz="2400" baseline="0" dirty="0" smtClean="0"/>
              <a:t> ALP, </a:t>
            </a:r>
            <a:r>
              <a:rPr lang="fr-FR" sz="2400" baseline="0" dirty="0" err="1" smtClean="0"/>
              <a:t>together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with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my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colleagues</a:t>
            </a:r>
            <a:r>
              <a:rPr lang="fr-FR" sz="2400" baseline="0" dirty="0" smtClean="0"/>
              <a:t> MBN and ADY (</a:t>
            </a:r>
            <a:r>
              <a:rPr lang="fr-FR" sz="2400" baseline="0" dirty="0" err="1" smtClean="0"/>
              <a:t>who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could</a:t>
            </a:r>
            <a:r>
              <a:rPr lang="fr-FR" sz="2400" baseline="0" dirty="0" smtClean="0"/>
              <a:t> not attend the </a:t>
            </a:r>
            <a:r>
              <a:rPr lang="fr-FR" sz="2400" baseline="0" dirty="0" err="1" smtClean="0"/>
              <a:t>conference</a:t>
            </a:r>
            <a:r>
              <a:rPr lang="fr-FR" sz="2400" baseline="0" dirty="0" smtClean="0"/>
              <a:t>).</a:t>
            </a:r>
          </a:p>
          <a:p>
            <a:r>
              <a:rPr lang="fr-FR" sz="2400" baseline="0" dirty="0" err="1" smtClean="0"/>
              <a:t>We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work</a:t>
            </a:r>
            <a:r>
              <a:rPr lang="fr-FR" sz="2400" baseline="0" dirty="0" smtClean="0"/>
              <a:t> for French </a:t>
            </a:r>
            <a:r>
              <a:rPr lang="fr-FR" sz="2400" baseline="0" dirty="0" err="1" smtClean="0"/>
              <a:t>Electricity</a:t>
            </a:r>
            <a:r>
              <a:rPr lang="fr-FR" sz="2400" baseline="0" dirty="0" smtClean="0"/>
              <a:t> Supplier EDF, in a </a:t>
            </a:r>
            <a:r>
              <a:rPr lang="fr-FR" sz="2400" baseline="0" dirty="0" err="1" smtClean="0"/>
              <a:t>research</a:t>
            </a:r>
            <a:r>
              <a:rPr lang="fr-FR" sz="2400" baseline="0" dirty="0" smtClean="0"/>
              <a:t> &amp; </a:t>
            </a:r>
            <a:r>
              <a:rPr lang="fr-FR" sz="2400" baseline="0" dirty="0" err="1" smtClean="0"/>
              <a:t>development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department</a:t>
            </a:r>
            <a:r>
              <a:rPr lang="fr-FR" sz="2400" baseline="0" dirty="0" smtClean="0"/>
              <a:t> on </a:t>
            </a:r>
            <a:r>
              <a:rPr lang="fr-FR" sz="2400" baseline="0" dirty="0" err="1" smtClean="0"/>
              <a:t>Industrial</a:t>
            </a:r>
            <a:r>
              <a:rPr lang="fr-FR" sz="2400" baseline="0" dirty="0" smtClean="0"/>
              <a:t> </a:t>
            </a:r>
            <a:r>
              <a:rPr lang="fr-FR" sz="2400" baseline="0" dirty="0" err="1" smtClean="0"/>
              <a:t>Risk</a:t>
            </a:r>
            <a:r>
              <a:rPr lang="fr-FR" sz="2400" baseline="0" dirty="0" smtClean="0"/>
              <a:t> Management challenges.</a:t>
            </a:r>
          </a:p>
          <a:p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91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361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491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To </a:t>
            </a:r>
            <a:r>
              <a:rPr lang="fr-FR" dirty="0" err="1" smtClean="0"/>
              <a:t>improve</a:t>
            </a:r>
            <a:r>
              <a:rPr lang="fr-FR" dirty="0" smtClean="0"/>
              <a:t> the </a:t>
            </a:r>
            <a:r>
              <a:rPr lang="fr-FR" dirty="0" err="1" smtClean="0"/>
              <a:t>dissemination</a:t>
            </a:r>
            <a:r>
              <a:rPr lang="fr-FR" dirty="0" smtClean="0"/>
              <a:t> / </a:t>
            </a:r>
            <a:r>
              <a:rPr lang="fr-FR" dirty="0" err="1" smtClean="0"/>
              <a:t>spread</a:t>
            </a:r>
            <a:r>
              <a:rPr lang="fr-FR" dirty="0" smtClean="0"/>
              <a:t> of the </a:t>
            </a:r>
            <a:r>
              <a:rPr lang="fr-FR" dirty="0" err="1" smtClean="0"/>
              <a:t>uncertainty</a:t>
            </a:r>
            <a:r>
              <a:rPr lang="fr-FR" dirty="0" smtClean="0"/>
              <a:t> approches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towards</a:t>
            </a:r>
            <a:r>
              <a:rPr lang="fr-FR" baseline="0" dirty="0" smtClean="0"/>
              <a:t> the engineering </a:t>
            </a:r>
            <a:r>
              <a:rPr lang="fr-FR" baseline="0" dirty="0" err="1" smtClean="0"/>
              <a:t>departments</a:t>
            </a:r>
            <a:r>
              <a:rPr lang="fr-FR" baseline="0" dirty="0" smtClean="0"/>
              <a:t> : importance of the user-</a:t>
            </a:r>
            <a:r>
              <a:rPr lang="fr-FR" baseline="0" dirty="0" err="1" smtClean="0"/>
              <a:t>friendliness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especially</a:t>
            </a:r>
            <a:r>
              <a:rPr lang="fr-FR" baseline="0" dirty="0" smtClean="0"/>
              <a:t> for non-Python </a:t>
            </a:r>
            <a:r>
              <a:rPr lang="fr-FR" baseline="0" dirty="0" err="1" smtClean="0"/>
              <a:t>specialists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To </a:t>
            </a:r>
            <a:r>
              <a:rPr lang="fr-FR" baseline="0" dirty="0" err="1" smtClean="0"/>
              <a:t>ensure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autonomy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users</a:t>
            </a:r>
            <a:r>
              <a:rPr lang="fr-FR" baseline="0" dirty="0" smtClean="0"/>
              <a:t> on at least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classical</a:t>
            </a:r>
            <a:r>
              <a:rPr lang="fr-FR" baseline="0" dirty="0" smtClean="0"/>
              <a:t> or basic </a:t>
            </a:r>
            <a:r>
              <a:rPr lang="fr-FR" baseline="0" dirty="0" err="1" smtClean="0"/>
              <a:t>methods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err="1" smtClean="0"/>
              <a:t>Integrated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classical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workflow (</a:t>
            </a:r>
            <a:r>
              <a:rPr lang="fr-FR" baseline="0" dirty="0" err="1" smtClean="0"/>
              <a:t>Salome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favorite </a:t>
            </a:r>
            <a:r>
              <a:rPr lang="fr-FR" baseline="0" dirty="0" err="1" smtClean="0"/>
              <a:t>pre</a:t>
            </a:r>
            <a:r>
              <a:rPr lang="fr-FR" baseline="0" dirty="0" smtClean="0"/>
              <a:t>- and post-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environment</a:t>
            </a:r>
            <a:r>
              <a:rPr lang="fr-FR" baseline="0" dirty="0" smtClean="0"/>
              <a:t> – </a:t>
            </a:r>
            <a:r>
              <a:rPr lang="fr-FR" baseline="0" dirty="0" err="1" smtClean="0"/>
              <a:t>allows</a:t>
            </a:r>
            <a:r>
              <a:rPr lang="fr-FR" baseline="0" dirty="0" smtClean="0"/>
              <a:t> to couple simulation codes, to use HPC clusters,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altLang="fr-FR" sz="1200" dirty="0" err="1" smtClean="0"/>
              <a:t>integration</a:t>
            </a:r>
            <a:r>
              <a:rPr lang="fr-FR" altLang="fr-FR" sz="1200" dirty="0" smtClean="0"/>
              <a:t> in SALOME (</a:t>
            </a:r>
            <a:r>
              <a:rPr lang="fr-FR" altLang="fr-FR" sz="1200" dirty="0" err="1" smtClean="0"/>
              <a:t>Automn</a:t>
            </a:r>
            <a:r>
              <a:rPr lang="fr-FR" altLang="fr-FR" sz="1200" dirty="0" smtClean="0"/>
              <a:t>)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71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shot</a:t>
            </a:r>
            <a:r>
              <a:rPr lang="fr-FR" dirty="0" smtClean="0"/>
              <a:t> of the </a:t>
            </a:r>
            <a:r>
              <a:rPr lang="fr-FR" dirty="0" err="1" smtClean="0"/>
              <a:t>window</a:t>
            </a:r>
            <a:r>
              <a:rPr lang="fr-FR" dirty="0" smtClean="0"/>
              <a:t> for </a:t>
            </a:r>
            <a:r>
              <a:rPr lang="fr-FR" dirty="0" err="1" smtClean="0"/>
              <a:t>definition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physical</a:t>
            </a:r>
            <a:r>
              <a:rPr lang="fr-FR" baseline="0" dirty="0" smtClean="0"/>
              <a:t> model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472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set of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depending</a:t>
            </a:r>
            <a:r>
              <a:rPr lang="fr-FR" baseline="0" dirty="0" smtClean="0"/>
              <a:t> on the distribution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3971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 data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highly</a:t>
            </a:r>
            <a:r>
              <a:rPr lang="fr-FR" baseline="0" dirty="0" smtClean="0"/>
              <a:t> important to </a:t>
            </a:r>
            <a:r>
              <a:rPr lang="fr-FR" baseline="0" dirty="0" err="1" smtClean="0"/>
              <a:t>access</a:t>
            </a:r>
            <a:r>
              <a:rPr lang="fr-FR" baseline="0" dirty="0" smtClean="0"/>
              <a:t> to interactive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GUI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thanks</a:t>
            </a:r>
            <a:r>
              <a:rPr lang="fr-FR" baseline="0" dirty="0" smtClean="0"/>
              <a:t> to an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Paraview</a:t>
            </a:r>
            <a:r>
              <a:rPr lang="fr-FR" baseline="0" dirty="0" smtClean="0"/>
              <a:t> widgets. 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graphics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linked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selection</a:t>
            </a:r>
            <a:r>
              <a:rPr lang="fr-FR" baseline="0" dirty="0" smtClean="0"/>
              <a:t> of points on one, </a:t>
            </a:r>
            <a:r>
              <a:rPr lang="fr-FR" baseline="0" dirty="0" err="1" smtClean="0"/>
              <a:t>highlights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sub-sample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1257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go </a:t>
            </a:r>
            <a:r>
              <a:rPr lang="fr-FR" dirty="0" err="1" smtClean="0"/>
              <a:t>further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advanced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visualizaton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presented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yesterday</a:t>
            </a:r>
            <a:r>
              <a:rPr lang="fr-FR" baseline="0" dirty="0" smtClean="0"/>
              <a:t>) for bi-</a:t>
            </a:r>
            <a:r>
              <a:rPr lang="fr-FR" baseline="0" dirty="0" err="1" smtClean="0"/>
              <a:t>dimensional</a:t>
            </a:r>
            <a:r>
              <a:rPr lang="fr-FR" baseline="0" dirty="0" smtClean="0"/>
              <a:t> (temporal) and spatial data. </a:t>
            </a:r>
          </a:p>
          <a:p>
            <a:r>
              <a:rPr lang="fr-FR" baseline="0" dirty="0" smtClean="0"/>
              <a:t>The A, B, C, C’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originally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scalar</a:t>
            </a:r>
            <a:r>
              <a:rPr lang="fr-FR" baseline="0" dirty="0" smtClean="0"/>
              <a:t> inputs and outputs. In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industrial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r>
              <a:rPr lang="fr-FR" baseline="0" dirty="0" smtClean="0"/>
              <a:t>, the data have more structure : </a:t>
            </a:r>
            <a:r>
              <a:rPr lang="fr-FR" baseline="0" dirty="0" err="1" smtClean="0"/>
              <a:t>e.g</a:t>
            </a:r>
            <a:r>
              <a:rPr lang="fr-FR" baseline="0" dirty="0" smtClean="0"/>
              <a:t>. stress </a:t>
            </a:r>
            <a:r>
              <a:rPr lang="fr-FR" baseline="0" dirty="0" err="1" smtClean="0"/>
              <a:t>fields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mechanical</a:t>
            </a:r>
            <a:r>
              <a:rPr lang="fr-FR" baseline="0" dirty="0" smtClean="0"/>
              <a:t> engineering,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transient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thermohydraulical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physics</a:t>
            </a:r>
            <a:r>
              <a:rPr lang="fr-FR" baseline="0" dirty="0" smtClean="0"/>
              <a:t>, etc.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88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5018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057BA1-901C-4DAE-BA49-209905D37455}" type="slidenum">
              <a:rPr lang="fr-FR" altLang="fr-FR" smtClean="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fr-FR" altLang="fr-FR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81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C14A8F-2071-43CB-9951-819564C8BF98}" type="slidenum">
              <a:rPr lang="fr-FR" altLang="fr-FR" smtClean="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fr-FR" altLang="fr-FR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036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7C5C978D-49B9-49F3-9AA0-E6A4546CD92E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32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2011759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work</a:t>
            </a:r>
            <a:r>
              <a:rPr lang="fr-FR" sz="2400" dirty="0" smtClean="0"/>
              <a:t> in a </a:t>
            </a:r>
            <a:r>
              <a:rPr lang="fr-FR" sz="2400" dirty="0" err="1" smtClean="0"/>
              <a:t>risk</a:t>
            </a:r>
            <a:r>
              <a:rPr lang="fr-FR" sz="2400" dirty="0" smtClean="0"/>
              <a:t> management </a:t>
            </a:r>
            <a:r>
              <a:rPr lang="fr-FR" sz="2400" dirty="0" err="1" smtClean="0"/>
              <a:t>department</a:t>
            </a:r>
            <a:r>
              <a:rPr lang="fr-FR" sz="2400" dirty="0" smtClean="0"/>
              <a:t>,</a:t>
            </a:r>
            <a:r>
              <a:rPr lang="fr-FR" sz="2400" baseline="0" dirty="0" smtClean="0"/>
              <a:t> in support of </a:t>
            </a:r>
            <a:r>
              <a:rPr lang="fr-FR" sz="2400" baseline="0" dirty="0" err="1" smtClean="0"/>
              <a:t>different</a:t>
            </a:r>
            <a:r>
              <a:rPr lang="fr-FR" sz="2400" baseline="0" dirty="0" smtClean="0"/>
              <a:t> engineering branches. </a:t>
            </a: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401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7C5C978D-49B9-49F3-9AA0-E6A4546CD92E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4067100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fr-FR" altLang="fr-FR" sz="2400" dirty="0" smtClean="0"/>
              <a:t>Our applications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mainly</a:t>
            </a:r>
            <a:r>
              <a:rPr lang="fr-FR" altLang="fr-FR" sz="2400" baseline="0" dirty="0" smtClean="0"/>
              <a:t> deal </a:t>
            </a:r>
            <a:r>
              <a:rPr lang="fr-FR" altLang="fr-FR" sz="2400" baseline="0" dirty="0" err="1" smtClean="0"/>
              <a:t>with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safety</a:t>
            </a:r>
            <a:r>
              <a:rPr lang="fr-FR" altLang="fr-FR" sz="2400" baseline="0" dirty="0" smtClean="0"/>
              <a:t> and </a:t>
            </a:r>
            <a:r>
              <a:rPr lang="fr-FR" altLang="fr-FR" sz="2400" baseline="0" dirty="0" err="1" smtClean="0"/>
              <a:t>lifetime</a:t>
            </a:r>
            <a:r>
              <a:rPr lang="fr-FR" altLang="fr-FR" sz="2400" baseline="0" dirty="0" smtClean="0"/>
              <a:t> issues, </a:t>
            </a:r>
            <a:r>
              <a:rPr lang="fr-FR" altLang="fr-FR" sz="2400" baseline="0" dirty="0" err="1" smtClean="0"/>
              <a:t>especially</a:t>
            </a:r>
            <a:r>
              <a:rPr lang="fr-FR" altLang="fr-FR" sz="2400" baseline="0" dirty="0" smtClean="0"/>
              <a:t> in the </a:t>
            </a:r>
            <a:r>
              <a:rPr lang="fr-FR" altLang="fr-FR" sz="2400" baseline="0" dirty="0" err="1" smtClean="0"/>
              <a:t>nuclear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context</a:t>
            </a:r>
            <a:r>
              <a:rPr lang="fr-FR" altLang="fr-FR" sz="2400" baseline="0" dirty="0" smtClean="0"/>
              <a:t>. </a:t>
            </a:r>
          </a:p>
          <a:p>
            <a:pPr eaLnBrk="1" hangingPunct="1">
              <a:spcBef>
                <a:spcPct val="0"/>
              </a:spcBef>
            </a:pPr>
            <a:r>
              <a:rPr lang="fr-FR" altLang="fr-FR" sz="2400" baseline="0" dirty="0" err="1" smtClean="0"/>
              <a:t>We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also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evaluate</a:t>
            </a:r>
            <a:r>
              <a:rPr lang="fr-FR" altLang="fr-FR" sz="2400" baseline="0" dirty="0" smtClean="0"/>
              <a:t> and </a:t>
            </a:r>
            <a:r>
              <a:rPr lang="fr-FR" altLang="fr-FR" sz="2400" baseline="0" dirty="0" err="1" smtClean="0"/>
              <a:t>optimize</a:t>
            </a:r>
            <a:r>
              <a:rPr lang="fr-FR" altLang="fr-FR" sz="2400" baseline="0" dirty="0" smtClean="0"/>
              <a:t> the performance of new </a:t>
            </a:r>
            <a:r>
              <a:rPr lang="fr-FR" altLang="fr-FR" sz="2400" baseline="0" dirty="0" err="1" smtClean="0"/>
              <a:t>energy</a:t>
            </a:r>
            <a:r>
              <a:rPr lang="fr-FR" altLang="fr-FR" sz="2400" baseline="0" dirty="0" smtClean="0"/>
              <a:t> technologies, for </a:t>
            </a:r>
            <a:r>
              <a:rPr lang="fr-FR" altLang="fr-FR" sz="2400" baseline="0" dirty="0" err="1" smtClean="0"/>
              <a:t>example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renewable</a:t>
            </a:r>
            <a:r>
              <a:rPr lang="fr-FR" altLang="fr-FR" sz="2400" baseline="0" dirty="0" smtClean="0"/>
              <a:t> </a:t>
            </a:r>
            <a:r>
              <a:rPr lang="fr-FR" altLang="fr-FR" sz="2400" baseline="0" dirty="0" err="1" smtClean="0"/>
              <a:t>energies</a:t>
            </a:r>
            <a:r>
              <a:rPr lang="fr-FR" altLang="fr-FR" sz="2400" baseline="0" dirty="0" smtClean="0"/>
              <a:t>.</a:t>
            </a:r>
            <a:endParaRPr lang="fr-FR" altLang="fr-FR" sz="2400" dirty="0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36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9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75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352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0963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6DC17CF9-1777-4AC3-8CF2-92D56E5C79AD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9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64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293237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3011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E2F9550B-5248-490E-833B-A2BF8BB9F9FD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10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12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3875725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5059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88744773-0D5B-49A6-B50D-B1C6C6ADB9C3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11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060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264400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frise_picto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3976688"/>
            <a:ext cx="5634037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logo_EDF_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818188"/>
            <a:ext cx="15763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0451" y="755650"/>
            <a:ext cx="3984625" cy="1143000"/>
          </a:xfrm>
        </p:spPr>
        <p:txBody>
          <a:bodyPr/>
          <a:lstStyle>
            <a:lvl1pPr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0450" y="2370138"/>
            <a:ext cx="4002088" cy="17526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chemeClr val="hlink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3506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26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08776" y="215900"/>
            <a:ext cx="2130425" cy="578485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12739" y="215900"/>
            <a:ext cx="6243637" cy="57848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9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44" descr="Image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2412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45" descr="P:\MES DOCUMENTS\0. ILLUSTRATIONS\LOGOS\Logos EDF - juin 09\EDF_signature-EN_200dpi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854700"/>
            <a:ext cx="16764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4860925" y="773113"/>
            <a:ext cx="3984625" cy="1143000"/>
          </a:xfrm>
        </p:spPr>
        <p:txBody>
          <a:bodyPr/>
          <a:lstStyle>
            <a:lvl1pPr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4843463" y="2370138"/>
            <a:ext cx="4002087" cy="1752600"/>
          </a:xfrm>
        </p:spPr>
        <p:txBody>
          <a:bodyPr/>
          <a:lstStyle>
            <a:lvl1pPr marL="0" indent="0">
              <a:buFontTx/>
              <a:buNone/>
              <a:defRPr sz="900">
                <a:solidFill>
                  <a:schemeClr val="hlink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8373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858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349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31800" y="1474788"/>
            <a:ext cx="412591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3" y="1474788"/>
            <a:ext cx="41275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838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352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761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8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67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46254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236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08775" y="215900"/>
            <a:ext cx="2130425" cy="578485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12738" y="215900"/>
            <a:ext cx="6243637" cy="57848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7155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45" descr="P:\MES DOCUMENTS\0. ILLUSTRATIONS\LOGOS\Logos EDF - juin 09\EDF_signature-EN_200dpi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854700"/>
            <a:ext cx="16764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6664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9"/>
          <p:cNvSpPr>
            <a:spLocks noChangeAspect="1" noChangeArrowheads="1"/>
          </p:cNvSpPr>
          <p:nvPr userDrawn="1"/>
        </p:nvSpPr>
        <p:spPr bwMode="auto">
          <a:xfrm>
            <a:off x="569913" y="482600"/>
            <a:ext cx="11890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6" name="Espace réservé pour une image  10" descr="IMG_sommaire.JPG"/>
          <p:cNvSpPr>
            <a:spLocks noChangeAspect="1"/>
          </p:cNvSpPr>
          <p:nvPr userDrawn="1"/>
        </p:nvSpPr>
        <p:spPr bwMode="auto">
          <a:xfrm>
            <a:off x="5699125" y="0"/>
            <a:ext cx="344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750" y="1844824"/>
            <a:ext cx="4057302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accent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750" y="4509120"/>
            <a:ext cx="4057302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39750" y="5144666"/>
            <a:ext cx="4057302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913748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01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135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477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6786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6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94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8978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25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0642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5718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6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377502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27088" y="1844824"/>
            <a:ext cx="3769964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27088" y="4509120"/>
            <a:ext cx="3769964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27088" y="5144666"/>
            <a:ext cx="3769964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33105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2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27088" y="2276872"/>
            <a:ext cx="3528888" cy="1728192"/>
          </a:xfrm>
        </p:spPr>
        <p:txBody>
          <a:bodyPr/>
          <a:lstStyle>
            <a:lvl1pPr algn="l">
              <a:spcBef>
                <a:spcPts val="0"/>
              </a:spcBef>
              <a:defRPr sz="3100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9326" y="4509120"/>
            <a:ext cx="3777726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19326" y="5144666"/>
            <a:ext cx="3777726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0827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3231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3900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3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93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31801" y="1474788"/>
            <a:ext cx="412591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4" y="1474788"/>
            <a:ext cx="41275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9814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1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5920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0251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5957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794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logo_EDF_sommai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98881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9"/>
          <p:cNvSpPr>
            <a:spLocks noChangeAspect="1" noChangeArrowheads="1"/>
          </p:cNvSpPr>
          <p:nvPr userDrawn="1"/>
        </p:nvSpPr>
        <p:spPr bwMode="auto">
          <a:xfrm>
            <a:off x="569913" y="482600"/>
            <a:ext cx="11890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6" name="Espace réservé pour une image  10" descr="IMG_sommaire.JPG"/>
          <p:cNvSpPr>
            <a:spLocks noChangeAspect="1"/>
          </p:cNvSpPr>
          <p:nvPr userDrawn="1"/>
        </p:nvSpPr>
        <p:spPr bwMode="auto">
          <a:xfrm>
            <a:off x="5699125" y="0"/>
            <a:ext cx="344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750" y="1844824"/>
            <a:ext cx="4057302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accent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750" y="4509120"/>
            <a:ext cx="4057302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39750" y="5144666"/>
            <a:ext cx="4057302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087737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42009479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29370440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37623505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579531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6549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6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33840326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39971157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14774570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</p:spTree>
    <p:extLst>
      <p:ext uri="{BB962C8B-B14F-4D97-AF65-F5344CB8AC3E}">
        <p14:creationId xmlns:p14="http://schemas.microsoft.com/office/powerpoint/2010/main" val="213212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6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3746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067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92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53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462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474788"/>
            <a:ext cx="84058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738" y="6627813"/>
            <a:ext cx="6977062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5BBB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pic>
        <p:nvPicPr>
          <p:cNvPr id="2" name="Picture 8" descr="logo_ED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511925"/>
            <a:ext cx="596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SzPct val="115000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406400" indent="-180975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1600">
          <a:solidFill>
            <a:schemeClr val="tx2"/>
          </a:solidFill>
          <a:latin typeface="+mn-lt"/>
        </a:defRPr>
      </a:lvl2pPr>
      <a:lvl3pPr marL="554038" indent="-14605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1300">
          <a:solidFill>
            <a:schemeClr val="tx2"/>
          </a:solidFill>
          <a:latin typeface="+mn-lt"/>
        </a:defRPr>
      </a:lvl3pPr>
      <a:lvl4pPr marL="736600" indent="-180975" algn="l" rtl="0" eaLnBrk="0" fontAlgn="base" hangingPunct="0">
        <a:spcBef>
          <a:spcPct val="20000"/>
        </a:spcBef>
        <a:spcAft>
          <a:spcPct val="0"/>
        </a:spcAft>
        <a:buSzPct val="45000"/>
        <a:buBlip>
          <a:blip r:embed="rId16"/>
        </a:buBlip>
        <a:defRPr sz="1400">
          <a:solidFill>
            <a:srgbClr val="5A5A5A"/>
          </a:solidFill>
          <a:latin typeface="+mn-lt"/>
        </a:defRPr>
      </a:lvl4pPr>
      <a:lvl5pPr marL="863600" indent="-125413" algn="l" rtl="0" eaLnBrk="0" fontAlgn="base" hangingPunct="0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5pPr>
      <a:lvl6pPr marL="13208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6pPr>
      <a:lvl7pPr marL="17780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7pPr>
      <a:lvl8pPr marL="22352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8pPr>
      <a:lvl9pPr marL="26924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474788"/>
            <a:ext cx="84058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956550" y="6453188"/>
            <a:ext cx="287338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0" i="1">
                <a:solidFill>
                  <a:srgbClr val="005BBB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  <p:pic>
        <p:nvPicPr>
          <p:cNvPr id="2053" name="Picture 11" descr="logo_EDF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6381750"/>
            <a:ext cx="596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SzPct val="115000"/>
        <a:buBlip>
          <a:blip r:embed="rId15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406400" indent="-180975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6"/>
        </a:buBlip>
        <a:defRPr sz="1600">
          <a:solidFill>
            <a:schemeClr val="tx2"/>
          </a:solidFill>
          <a:latin typeface="+mn-lt"/>
        </a:defRPr>
      </a:lvl2pPr>
      <a:lvl3pPr marL="554038" indent="-14605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6"/>
        </a:buBlip>
        <a:defRPr sz="1300">
          <a:solidFill>
            <a:schemeClr val="tx2"/>
          </a:solidFill>
          <a:latin typeface="+mn-lt"/>
        </a:defRPr>
      </a:lvl3pPr>
      <a:lvl4pPr marL="736600" indent="-180975" algn="l" rtl="0" eaLnBrk="0" fontAlgn="base" hangingPunct="0">
        <a:spcBef>
          <a:spcPct val="20000"/>
        </a:spcBef>
        <a:spcAft>
          <a:spcPct val="0"/>
        </a:spcAft>
        <a:buSzPct val="45000"/>
        <a:buBlip>
          <a:blip r:embed="rId17"/>
        </a:buBlip>
        <a:defRPr sz="1400">
          <a:solidFill>
            <a:srgbClr val="5A5A5A"/>
          </a:solidFill>
          <a:latin typeface="+mn-lt"/>
        </a:defRPr>
      </a:lvl4pPr>
      <a:lvl5pPr marL="863600" indent="-125413" algn="l" rtl="0" eaLnBrk="0" fontAlgn="base" hangingPunct="0">
        <a:spcBef>
          <a:spcPct val="20000"/>
        </a:spcBef>
        <a:spcAft>
          <a:spcPct val="0"/>
        </a:spcAft>
        <a:buSzPct val="35000"/>
        <a:buBlip>
          <a:blip r:embed="rId18"/>
        </a:buBlip>
        <a:defRPr sz="1300">
          <a:solidFill>
            <a:srgbClr val="828282"/>
          </a:solidFill>
          <a:latin typeface="+mn-lt"/>
        </a:defRPr>
      </a:lvl5pPr>
      <a:lvl6pPr marL="13208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8"/>
        </a:buBlip>
        <a:defRPr sz="1300">
          <a:solidFill>
            <a:srgbClr val="828282"/>
          </a:solidFill>
          <a:latin typeface="+mn-lt"/>
        </a:defRPr>
      </a:lvl6pPr>
      <a:lvl7pPr marL="17780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8"/>
        </a:buBlip>
        <a:defRPr sz="1300">
          <a:solidFill>
            <a:srgbClr val="828282"/>
          </a:solidFill>
          <a:latin typeface="+mn-lt"/>
        </a:defRPr>
      </a:lvl7pPr>
      <a:lvl8pPr marL="22352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8"/>
        </a:buBlip>
        <a:defRPr sz="1300">
          <a:solidFill>
            <a:srgbClr val="828282"/>
          </a:solidFill>
          <a:latin typeface="+mn-lt"/>
        </a:defRPr>
      </a:lvl8pPr>
      <a:lvl9pPr marL="26924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8"/>
        </a:buBlip>
        <a:defRPr sz="1300">
          <a:solidFill>
            <a:srgbClr val="828282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  <p:sp>
        <p:nvSpPr>
          <p:cNvPr id="3077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030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C639D835-C160-41B3-A4F3-08661639CB55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902" r:id="rId10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rgbClr val="001A7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rgbClr val="001A70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rgbClr val="001A70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rgbClr val="001A7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09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  <p:pic>
        <p:nvPicPr>
          <p:cNvPr id="4101" name="Picture 8" descr="logo_EDF_sommair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A0659566-4FC7-40D4-8854-EF638D2A4806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905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/>
              <a:t>Projet MOVIE : Réunion plénière |  02/02/2016</a:t>
            </a:r>
          </a:p>
        </p:txBody>
      </p:sp>
      <p:sp>
        <p:nvSpPr>
          <p:cNvPr id="3077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1030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C639D835-C160-41B3-A4F3-08661639CB55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80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rgbClr val="001A7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rgbClr val="001A70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rgbClr val="001A70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rgbClr val="001A7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turns.org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imeca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vulcain.ujf-grenoble.fr/logos/phimeca.jp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Clr>
                <a:srgbClr val="001A70"/>
              </a:buClr>
              <a:buSzPct val="115000"/>
              <a:defRPr/>
            </a:pPr>
            <a:r>
              <a:rPr lang="fr-FR" sz="2900" b="1" dirty="0">
                <a:solidFill>
                  <a:schemeClr val="bg2"/>
                </a:solidFill>
              </a:rPr>
              <a:t>Software for </a:t>
            </a:r>
            <a:r>
              <a:rPr lang="fr-FR" sz="2900" b="1" dirty="0" err="1">
                <a:solidFill>
                  <a:schemeClr val="bg2"/>
                </a:solidFill>
              </a:rPr>
              <a:t>Uncertainty</a:t>
            </a:r>
            <a:r>
              <a:rPr lang="fr-FR" sz="2900" b="1" dirty="0">
                <a:solidFill>
                  <a:schemeClr val="bg2"/>
                </a:solidFill>
              </a:rPr>
              <a:t> Quantification (MS91)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>
                <a:solidFill>
                  <a:srgbClr val="000000"/>
                </a:solidFill>
              </a:rPr>
              <a:t>8:35-9:00 </a:t>
            </a:r>
            <a:r>
              <a:rPr lang="fr-FR" sz="1800" cap="none" dirty="0" smtClean="0">
                <a:solidFill>
                  <a:srgbClr val="000000"/>
                </a:solidFill>
              </a:rPr>
              <a:t>- </a:t>
            </a:r>
            <a:r>
              <a:rPr lang="fr-FR" sz="1800" cap="none" dirty="0" err="1" smtClean="0">
                <a:solidFill>
                  <a:srgbClr val="000000"/>
                </a:solidFill>
              </a:rPr>
              <a:t>OpenTURNS</a:t>
            </a:r>
            <a:r>
              <a:rPr lang="fr-FR" sz="1800" cap="none" dirty="0" smtClean="0">
                <a:solidFill>
                  <a:srgbClr val="000000"/>
                </a:solidFill>
              </a:rPr>
              <a:t> </a:t>
            </a:r>
            <a:r>
              <a:rPr lang="fr-FR" sz="1800" cap="none" dirty="0">
                <a:solidFill>
                  <a:srgbClr val="000000"/>
                </a:solidFill>
              </a:rPr>
              <a:t>for </a:t>
            </a:r>
            <a:r>
              <a:rPr lang="fr-FR" sz="1800" cap="none" dirty="0" err="1">
                <a:solidFill>
                  <a:srgbClr val="000000"/>
                </a:solidFill>
              </a:rPr>
              <a:t>Uncertainty</a:t>
            </a:r>
            <a:r>
              <a:rPr lang="fr-FR" sz="1800" cap="none" dirty="0">
                <a:solidFill>
                  <a:srgbClr val="000000"/>
                </a:solidFill>
              </a:rPr>
              <a:t> Quantification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 smtClean="0">
                <a:solidFill>
                  <a:srgbClr val="000000"/>
                </a:solidFill>
              </a:rPr>
              <a:t>	</a:t>
            </a:r>
            <a:r>
              <a:rPr lang="fr-FR" sz="1800" u="sng" cap="none" dirty="0" smtClean="0">
                <a:solidFill>
                  <a:srgbClr val="000000"/>
                </a:solidFill>
              </a:rPr>
              <a:t>Michael </a:t>
            </a:r>
            <a:r>
              <a:rPr lang="fr-FR" sz="1800" u="sng" cap="none" dirty="0">
                <a:solidFill>
                  <a:srgbClr val="000000"/>
                </a:solidFill>
              </a:rPr>
              <a:t>Baudin</a:t>
            </a:r>
            <a:r>
              <a:rPr lang="fr-FR" sz="1800" cap="none" dirty="0">
                <a:solidFill>
                  <a:srgbClr val="000000"/>
                </a:solidFill>
              </a:rPr>
              <a:t>, Anne </a:t>
            </a:r>
            <a:r>
              <a:rPr lang="fr-FR" sz="1800" cap="none" dirty="0" err="1">
                <a:solidFill>
                  <a:srgbClr val="000000"/>
                </a:solidFill>
              </a:rPr>
              <a:t>Dutfoy</a:t>
            </a:r>
            <a:r>
              <a:rPr lang="fr-FR" sz="1800" cap="none" dirty="0">
                <a:solidFill>
                  <a:srgbClr val="000000"/>
                </a:solidFill>
              </a:rPr>
              <a:t>, </a:t>
            </a:r>
            <a:r>
              <a:rPr lang="fr-FR" sz="1800" u="sng" cap="none" dirty="0">
                <a:solidFill>
                  <a:srgbClr val="000000"/>
                </a:solidFill>
              </a:rPr>
              <a:t>Anne-Laure Popelin</a:t>
            </a:r>
            <a:r>
              <a:rPr lang="fr-FR" sz="1800" cap="none" dirty="0">
                <a:solidFill>
                  <a:srgbClr val="000000"/>
                </a:solidFill>
              </a:rPr>
              <a:t>, </a:t>
            </a:r>
            <a:r>
              <a:rPr lang="fr-FR" sz="1800" i="1" cap="none" dirty="0">
                <a:solidFill>
                  <a:srgbClr val="000000"/>
                </a:solidFill>
              </a:rPr>
              <a:t>EDF, France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endParaRPr lang="fr-FR" sz="1800" cap="none" dirty="0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>
                <a:solidFill>
                  <a:srgbClr val="000000"/>
                </a:solidFill>
              </a:rPr>
              <a:t>9:05-9:30 </a:t>
            </a:r>
            <a:r>
              <a:rPr lang="fr-FR" sz="1800" cap="none" dirty="0" smtClean="0">
                <a:solidFill>
                  <a:srgbClr val="000000"/>
                </a:solidFill>
              </a:rPr>
              <a:t>- </a:t>
            </a:r>
            <a:r>
              <a:rPr lang="fr-FR" sz="1800" cap="none" dirty="0" err="1" smtClean="0">
                <a:solidFill>
                  <a:srgbClr val="000000"/>
                </a:solidFill>
              </a:rPr>
              <a:t>Promethee</a:t>
            </a:r>
            <a:r>
              <a:rPr lang="fr-FR" sz="1800" cap="none" dirty="0" smtClean="0">
                <a:solidFill>
                  <a:srgbClr val="000000"/>
                </a:solidFill>
              </a:rPr>
              <a:t> </a:t>
            </a:r>
            <a:r>
              <a:rPr lang="fr-FR" sz="1800" cap="none" dirty="0" err="1">
                <a:solidFill>
                  <a:srgbClr val="000000"/>
                </a:solidFill>
              </a:rPr>
              <a:t>Environment</a:t>
            </a:r>
            <a:r>
              <a:rPr lang="fr-FR" sz="1800" cap="none" dirty="0">
                <a:solidFill>
                  <a:srgbClr val="000000"/>
                </a:solidFill>
              </a:rPr>
              <a:t> for Computer Code Inversion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 smtClean="0">
                <a:solidFill>
                  <a:srgbClr val="000000"/>
                </a:solidFill>
              </a:rPr>
              <a:t>	</a:t>
            </a:r>
            <a:r>
              <a:rPr lang="fr-FR" sz="1800" u="sng" cap="none" dirty="0" smtClean="0">
                <a:solidFill>
                  <a:srgbClr val="000000"/>
                </a:solidFill>
              </a:rPr>
              <a:t>Yann </a:t>
            </a:r>
            <a:r>
              <a:rPr lang="fr-FR" sz="1800" u="sng" cap="none" dirty="0">
                <a:solidFill>
                  <a:srgbClr val="000000"/>
                </a:solidFill>
              </a:rPr>
              <a:t>Richet</a:t>
            </a:r>
            <a:r>
              <a:rPr lang="fr-FR" sz="1800" cap="none" dirty="0">
                <a:solidFill>
                  <a:srgbClr val="000000"/>
                </a:solidFill>
              </a:rPr>
              <a:t>, Gregory </a:t>
            </a:r>
            <a:r>
              <a:rPr lang="fr-FR" sz="1800" cap="none" dirty="0" err="1">
                <a:solidFill>
                  <a:srgbClr val="000000"/>
                </a:solidFill>
              </a:rPr>
              <a:t>Caplin</a:t>
            </a:r>
            <a:r>
              <a:rPr lang="fr-FR" sz="1800" cap="none" dirty="0">
                <a:solidFill>
                  <a:srgbClr val="000000"/>
                </a:solidFill>
              </a:rPr>
              <a:t>, </a:t>
            </a:r>
            <a:r>
              <a:rPr lang="fr-FR" sz="1800" i="1" cap="none" dirty="0" smtClean="0">
                <a:solidFill>
                  <a:srgbClr val="000000"/>
                </a:solidFill>
              </a:rPr>
              <a:t>IRSN, </a:t>
            </a:r>
            <a:r>
              <a:rPr lang="fr-FR" sz="1800" i="1" cap="none" dirty="0">
                <a:solidFill>
                  <a:srgbClr val="000000"/>
                </a:solidFill>
              </a:rPr>
              <a:t>France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endParaRPr lang="fr-FR" sz="1800" cap="none" dirty="0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>
                <a:solidFill>
                  <a:srgbClr val="000000"/>
                </a:solidFill>
              </a:rPr>
              <a:t>9:35-10:00 </a:t>
            </a:r>
            <a:r>
              <a:rPr lang="fr-FR" sz="1800" cap="none" dirty="0" smtClean="0">
                <a:solidFill>
                  <a:srgbClr val="000000"/>
                </a:solidFill>
              </a:rPr>
              <a:t>- ‘</a:t>
            </a:r>
            <a:r>
              <a:rPr lang="fr-FR" sz="1800" cap="none" dirty="0" err="1">
                <a:solidFill>
                  <a:srgbClr val="000000"/>
                </a:solidFill>
              </a:rPr>
              <a:t>Mystic</a:t>
            </a:r>
            <a:r>
              <a:rPr lang="fr-FR" sz="1800" cap="none" dirty="0">
                <a:solidFill>
                  <a:srgbClr val="000000"/>
                </a:solidFill>
              </a:rPr>
              <a:t>’: </a:t>
            </a:r>
            <a:r>
              <a:rPr lang="fr-FR" sz="1800" cap="none" dirty="0" err="1">
                <a:solidFill>
                  <a:srgbClr val="000000"/>
                </a:solidFill>
              </a:rPr>
              <a:t>Highly</a:t>
            </a:r>
            <a:r>
              <a:rPr lang="fr-FR" sz="1800" cap="none" dirty="0">
                <a:solidFill>
                  <a:srgbClr val="000000"/>
                </a:solidFill>
              </a:rPr>
              <a:t> </a:t>
            </a:r>
            <a:r>
              <a:rPr lang="fr-FR" sz="1800" cap="none" dirty="0" err="1">
                <a:solidFill>
                  <a:srgbClr val="000000"/>
                </a:solidFill>
              </a:rPr>
              <a:t>constrained</a:t>
            </a:r>
            <a:r>
              <a:rPr lang="fr-FR" sz="1800" cap="none" dirty="0">
                <a:solidFill>
                  <a:srgbClr val="000000"/>
                </a:solidFill>
              </a:rPr>
              <a:t> Non-</a:t>
            </a:r>
            <a:r>
              <a:rPr lang="fr-FR" sz="1800" cap="none" dirty="0" err="1">
                <a:solidFill>
                  <a:srgbClr val="000000"/>
                </a:solidFill>
              </a:rPr>
              <a:t>convex</a:t>
            </a:r>
            <a:r>
              <a:rPr lang="fr-FR" sz="1800" cap="none" dirty="0">
                <a:solidFill>
                  <a:srgbClr val="000000"/>
                </a:solidFill>
              </a:rPr>
              <a:t> </a:t>
            </a:r>
            <a:r>
              <a:rPr lang="fr-FR" sz="1800" cap="none" dirty="0" err="1">
                <a:solidFill>
                  <a:srgbClr val="000000"/>
                </a:solidFill>
              </a:rPr>
              <a:t>Optimization</a:t>
            </a:r>
            <a:r>
              <a:rPr lang="fr-FR" sz="1800" cap="none" dirty="0">
                <a:solidFill>
                  <a:srgbClr val="000000"/>
                </a:solidFill>
              </a:rPr>
              <a:t> and </a:t>
            </a:r>
            <a:r>
              <a:rPr lang="fr-FR" sz="1800" cap="none" dirty="0" err="1">
                <a:solidFill>
                  <a:srgbClr val="000000"/>
                </a:solidFill>
              </a:rPr>
              <a:t>Uncertainty</a:t>
            </a:r>
            <a:r>
              <a:rPr lang="fr-FR" sz="1800" cap="none" dirty="0">
                <a:solidFill>
                  <a:srgbClr val="000000"/>
                </a:solidFill>
              </a:rPr>
              <a:t> Quantification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 smtClean="0">
                <a:solidFill>
                  <a:srgbClr val="000000"/>
                </a:solidFill>
              </a:rPr>
              <a:t>	</a:t>
            </a:r>
            <a:r>
              <a:rPr lang="fr-FR" sz="1800" u="sng" cap="none" dirty="0" smtClean="0">
                <a:solidFill>
                  <a:srgbClr val="000000"/>
                </a:solidFill>
              </a:rPr>
              <a:t>Michael </a:t>
            </a:r>
            <a:r>
              <a:rPr lang="fr-FR" sz="1800" u="sng" cap="none" dirty="0" err="1">
                <a:solidFill>
                  <a:srgbClr val="000000"/>
                </a:solidFill>
              </a:rPr>
              <a:t>McKerns</a:t>
            </a:r>
            <a:r>
              <a:rPr lang="fr-FR" sz="1800" cap="none" dirty="0">
                <a:solidFill>
                  <a:srgbClr val="000000"/>
                </a:solidFill>
              </a:rPr>
              <a:t>, </a:t>
            </a:r>
            <a:r>
              <a:rPr lang="fr-FR" sz="1800" i="1" cap="none" dirty="0" err="1">
                <a:solidFill>
                  <a:srgbClr val="000000"/>
                </a:solidFill>
              </a:rPr>
              <a:t>California</a:t>
            </a:r>
            <a:r>
              <a:rPr lang="fr-FR" sz="1800" i="1" cap="none" dirty="0">
                <a:solidFill>
                  <a:srgbClr val="000000"/>
                </a:solidFill>
              </a:rPr>
              <a:t> Institute of </a:t>
            </a:r>
            <a:r>
              <a:rPr lang="fr-FR" sz="1800" i="1" cap="none" dirty="0" err="1">
                <a:solidFill>
                  <a:srgbClr val="000000"/>
                </a:solidFill>
              </a:rPr>
              <a:t>Technology</a:t>
            </a:r>
            <a:r>
              <a:rPr lang="fr-FR" sz="1800" i="1" cap="none" dirty="0">
                <a:solidFill>
                  <a:srgbClr val="000000"/>
                </a:solidFill>
              </a:rPr>
              <a:t>, USA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endParaRPr lang="fr-FR" sz="1800" cap="none" dirty="0">
              <a:solidFill>
                <a:srgbClr val="000000"/>
              </a:solidFill>
            </a:endParaRP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>
                <a:solidFill>
                  <a:srgbClr val="000000"/>
                </a:solidFill>
              </a:rPr>
              <a:t>10:05-10:30 </a:t>
            </a:r>
            <a:r>
              <a:rPr lang="fr-FR" sz="1800" cap="none" dirty="0" smtClean="0">
                <a:solidFill>
                  <a:srgbClr val="000000"/>
                </a:solidFill>
              </a:rPr>
              <a:t>- Uranie</a:t>
            </a:r>
            <a:r>
              <a:rPr lang="fr-FR" sz="1800" cap="none" dirty="0">
                <a:solidFill>
                  <a:srgbClr val="000000"/>
                </a:solidFill>
              </a:rPr>
              <a:t>: the </a:t>
            </a:r>
            <a:r>
              <a:rPr lang="fr-FR" sz="1800" cap="none" dirty="0" err="1">
                <a:solidFill>
                  <a:srgbClr val="000000"/>
                </a:solidFill>
              </a:rPr>
              <a:t>Uncertainty</a:t>
            </a:r>
            <a:r>
              <a:rPr lang="fr-FR" sz="1800" cap="none" dirty="0">
                <a:solidFill>
                  <a:srgbClr val="000000"/>
                </a:solidFill>
              </a:rPr>
              <a:t> and </a:t>
            </a:r>
            <a:r>
              <a:rPr lang="fr-FR" sz="1800" cap="none" dirty="0" err="1">
                <a:solidFill>
                  <a:srgbClr val="000000"/>
                </a:solidFill>
              </a:rPr>
              <a:t>Optimization</a:t>
            </a:r>
            <a:r>
              <a:rPr lang="fr-FR" sz="1800" cap="none" dirty="0">
                <a:solidFill>
                  <a:srgbClr val="000000"/>
                </a:solidFill>
              </a:rPr>
              <a:t> Platform</a:t>
            </a:r>
          </a:p>
          <a:p>
            <a:pPr marL="0" indent="0" eaLnBrk="1" hangingPunct="1">
              <a:spcBef>
                <a:spcPct val="20000"/>
              </a:spcBef>
              <a:buSzPct val="115000"/>
              <a:buNone/>
              <a:defRPr/>
            </a:pPr>
            <a:r>
              <a:rPr lang="fr-FR" sz="1800" cap="none" dirty="0" smtClean="0">
                <a:solidFill>
                  <a:srgbClr val="000000"/>
                </a:solidFill>
              </a:rPr>
              <a:t>	</a:t>
            </a:r>
            <a:r>
              <a:rPr lang="fr-FR" sz="1800" u="sng" cap="none" dirty="0" smtClean="0">
                <a:solidFill>
                  <a:srgbClr val="000000"/>
                </a:solidFill>
              </a:rPr>
              <a:t>Fabrice </a:t>
            </a:r>
            <a:r>
              <a:rPr lang="fr-FR" sz="1800" u="sng" cap="none" dirty="0" err="1">
                <a:solidFill>
                  <a:srgbClr val="000000"/>
                </a:solidFill>
              </a:rPr>
              <a:t>Gaudier</a:t>
            </a:r>
            <a:r>
              <a:rPr lang="fr-FR" sz="1800" cap="none" dirty="0">
                <a:solidFill>
                  <a:srgbClr val="000000"/>
                </a:solidFill>
              </a:rPr>
              <a:t>, Jean-Marc Martinez, Gilles Arnaud, </a:t>
            </a:r>
            <a:r>
              <a:rPr lang="fr-FR" sz="1800" i="1" cap="none" dirty="0">
                <a:solidFill>
                  <a:srgbClr val="000000"/>
                </a:solidFill>
              </a:rPr>
              <a:t>CEA, France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5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41987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1988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: a simple </a:t>
            </a:r>
            <a:r>
              <a:rPr lang="fr-FR" altLang="fr-FR" dirty="0" err="1" smtClean="0"/>
              <a:t>exercise</a:t>
            </a:r>
            <a:r>
              <a:rPr lang="fr-FR" altLang="fr-FR" dirty="0" smtClean="0"/>
              <a:t> in Python</a:t>
            </a:r>
          </a:p>
        </p:txBody>
      </p:sp>
      <p:sp>
        <p:nvSpPr>
          <p:cNvPr id="41989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Here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is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a simple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exercise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in Python,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which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is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used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in 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OpenTURNS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training.</a:t>
            </a: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first import 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openturns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module. 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openturns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then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define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G Python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function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which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takes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input X as argument and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returns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output S.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1. </a:t>
            </a:r>
            <a:r>
              <a:rPr lang="fr-FR" altLang="fr-FR" sz="105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functionCrue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(X) :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Q,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Zv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X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alpha = (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Zv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)/5.0e3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H = (Q/(300.0*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(alpha)))**0.6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 = [H +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Zv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- 58.5]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finally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use 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PythonFunction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class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which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converts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Python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function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into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a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function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callable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by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OpenTURNS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.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solidFill>
                <a:schemeClr val="tx2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myWrapper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PythonFunction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(4,1,functionCrue)</a:t>
            </a:r>
          </a:p>
        </p:txBody>
      </p:sp>
      <p:sp>
        <p:nvSpPr>
          <p:cNvPr id="41990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next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step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is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to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define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each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input variable and </a:t>
            </a: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its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marginal distribution.</a:t>
            </a:r>
            <a:endParaRPr lang="fr-FR" altLang="fr-FR" sz="1400" dirty="0">
              <a:solidFill>
                <a:schemeClr val="accent2"/>
              </a:solidFill>
              <a:ea typeface="+mn-ea"/>
              <a:cs typeface="+mn-cs"/>
            </a:endParaRP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2. </a:t>
            </a:r>
            <a:r>
              <a:rPr lang="fr-FR" altLang="fr-FR" sz="105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input variables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Gumbel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(1./558., 1013.)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TruncatedDistribution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(Q, 0,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(30.0, 7.5)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TruncatedDistribution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Zv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(49.0, 51.0)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(54.0, 56.0)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create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input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random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vector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by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combining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marginal distributions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with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an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independent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copula and </a:t>
            </a: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create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the output </a:t>
            </a: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random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vector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.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3. </a:t>
            </a:r>
            <a:r>
              <a:rPr lang="fr-FR" altLang="fr-FR" sz="105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output Y=G(X)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inputX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ComposedDistribution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([Q,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Ks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Zv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Zm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inputvector</a:t>
            </a:r>
            <a:r>
              <a:rPr lang="fr-FR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RandomVector</a:t>
            </a:r>
            <a:r>
              <a:rPr lang="fr-FR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inputX</a:t>
            </a:r>
            <a:r>
              <a:rPr lang="fr-FR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outputvector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RandomVector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myWrapper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inputvector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44035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4036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: a simple </a:t>
            </a:r>
            <a:r>
              <a:rPr lang="fr-FR" altLang="fr-FR" dirty="0" err="1"/>
              <a:t>exercise</a:t>
            </a:r>
            <a:r>
              <a:rPr lang="fr-FR" altLang="fr-FR" dirty="0"/>
              <a:t> in Python</a:t>
            </a:r>
            <a:endParaRPr lang="fr-FR" altLang="fr-FR" dirty="0" smtClean="0"/>
          </a:p>
        </p:txBody>
      </p:sp>
      <p:sp>
        <p:nvSpPr>
          <p:cNvPr id="44037" name="Espace réservé du contenu 5"/>
          <p:cNvSpPr>
            <a:spLocks noGrp="1"/>
          </p:cNvSpPr>
          <p:nvPr>
            <p:ph sz="half" idx="1"/>
          </p:nvPr>
        </p:nvSpPr>
        <p:spPr>
          <a:xfrm>
            <a:off x="431800" y="1474788"/>
            <a:ext cx="4125913" cy="4525962"/>
          </a:xfrm>
        </p:spPr>
        <p:txBody>
          <a:bodyPr/>
          <a:lstStyle/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define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event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by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combining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output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random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vector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with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the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zero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threshold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and a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comparison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operator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.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4. </a:t>
            </a:r>
            <a:r>
              <a:rPr lang="fr-FR" altLang="fr-FR" sz="105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Estimate</a:t>
            </a:r>
            <a:r>
              <a:rPr lang="fr-FR" altLang="fr-FR" sz="105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altLang="fr-FR" sz="105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probability</a:t>
            </a:r>
            <a:endParaRPr lang="fr-FR" altLang="fr-FR" sz="105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eventF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outputvector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GreaterOrEqual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(), 0) 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 err="1" smtClean="0">
                <a:solidFill>
                  <a:schemeClr val="accent2"/>
                </a:solidFill>
                <a:ea typeface="+mn-ea"/>
                <a:cs typeface="+mn-cs"/>
              </a:rPr>
              <a:t>We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 </a:t>
            </a: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use a simple Monte-Carlo </a:t>
            </a:r>
            <a:r>
              <a:rPr lang="fr-FR" altLang="fr-FR" sz="1400" dirty="0" err="1">
                <a:solidFill>
                  <a:schemeClr val="accent2"/>
                </a:solidFill>
                <a:ea typeface="+mn-ea"/>
                <a:cs typeface="+mn-cs"/>
              </a:rPr>
              <a:t>estimate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.</a:t>
            </a:r>
            <a:endParaRPr lang="fr-FR" altLang="fr-FR" sz="1000" b="1" dirty="0" smtClean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algoProb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MonteCarlo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eventF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algoProb.setMaximumOuterSampling</a:t>
            </a:r>
            <a:r>
              <a:rPr lang="fr-FR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(1000000)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algoProb.setMaximumCoefficientOfVariation</a:t>
            </a:r>
            <a:r>
              <a:rPr lang="fr-FR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(0.1)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algoProb.run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resultAlgo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algoProb.getResult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neval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myWrapper.getEvaluationCallsNumber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pf = </a:t>
            </a:r>
            <a:r>
              <a:rPr lang="fr-FR" alt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resultAlgo.getProbabilityEstimate</a:t>
            </a:r>
            <a:r>
              <a:rPr lang="fr-FR" alt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225425" lvl="1" indent="0" eaLnBrk="1" hangingPunct="1">
              <a:buClr>
                <a:srgbClr val="C21200"/>
              </a:buClr>
              <a:buFontTx/>
              <a:buNone/>
            </a:pPr>
            <a:endParaRPr lang="fr-FR" altLang="fr-FR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buClr>
                <a:srgbClr val="C21200"/>
              </a:buClr>
              <a:buSzPct val="115000"/>
              <a:buNone/>
            </a:pPr>
            <a:r>
              <a:rPr lang="fr-FR" altLang="fr-FR" sz="1400" dirty="0">
                <a:solidFill>
                  <a:schemeClr val="accent2"/>
                </a:solidFill>
                <a:ea typeface="+mn-ea"/>
                <a:cs typeface="+mn-cs"/>
              </a:rPr>
              <a:t>In the Python console </a:t>
            </a:r>
            <a:r>
              <a:rPr lang="fr-FR" altLang="fr-FR" sz="1400" dirty="0" smtClean="0">
                <a:solidFill>
                  <a:schemeClr val="accent2"/>
                </a:solidFill>
                <a:ea typeface="+mn-ea"/>
                <a:cs typeface="+mn-cs"/>
              </a:rPr>
              <a:t>:</a:t>
            </a:r>
          </a:p>
          <a:p>
            <a:pPr marL="0" lvl="1" indent="0">
              <a:buClr>
                <a:srgbClr val="C21200"/>
              </a:buClr>
              <a:buSzPct val="115000"/>
              <a:buNone/>
            </a:pPr>
            <a:endParaRPr lang="fr-FR" altLang="fr-FR" sz="1400" dirty="0">
              <a:ea typeface="+mn-ea"/>
              <a:cs typeface="+mn-cs"/>
            </a:endParaRP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en-US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function calls = 153501</a:t>
            </a:r>
          </a:p>
          <a:p>
            <a:pPr marL="0" lvl="1" indent="0" eaLnBrk="1" hangingPunct="1">
              <a:buClr>
                <a:srgbClr val="C21200"/>
              </a:buClr>
              <a:buFontTx/>
              <a:buNone/>
            </a:pPr>
            <a:r>
              <a:rPr lang="en-US" altLang="fr-FR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Failure Probability = 6.514616e-04</a:t>
            </a:r>
          </a:p>
        </p:txBody>
      </p:sp>
      <p:pic>
        <p:nvPicPr>
          <p:cNvPr id="44038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651000"/>
            <a:ext cx="3927475" cy="317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12893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7" descr="icon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434" y="3146580"/>
            <a:ext cx="7381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ZoneTexte 6"/>
          <p:cNvSpPr txBox="1">
            <a:spLocks noChangeArrowheads="1"/>
          </p:cNvSpPr>
          <p:nvPr/>
        </p:nvSpPr>
        <p:spPr bwMode="auto">
          <a:xfrm>
            <a:off x="1863946" y="4049868"/>
            <a:ext cx="2339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2800" smtClean="0">
                <a:solidFill>
                  <a:srgbClr val="FE5815"/>
                </a:solidFill>
                <a:latin typeface="Arial" panose="020B0604020202020204" pitchFamily="34" charset="0"/>
              </a:rPr>
              <a:t>OpenTURNS</a:t>
            </a:r>
          </a:p>
        </p:txBody>
      </p:sp>
      <p:sp>
        <p:nvSpPr>
          <p:cNvPr id="42" name="Ellipse 7"/>
          <p:cNvSpPr>
            <a:spLocks noChangeArrowheads="1"/>
          </p:cNvSpPr>
          <p:nvPr/>
        </p:nvSpPr>
        <p:spPr bwMode="auto">
          <a:xfrm>
            <a:off x="916209" y="1362230"/>
            <a:ext cx="1397000" cy="1377950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3" name="ZoneTexte 8"/>
          <p:cNvSpPr txBox="1">
            <a:spLocks noChangeArrowheads="1"/>
          </p:cNvSpPr>
          <p:nvPr/>
        </p:nvSpPr>
        <p:spPr bwMode="auto">
          <a:xfrm>
            <a:off x="814609" y="1816255"/>
            <a:ext cx="1600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mtClean="0">
                <a:solidFill>
                  <a:srgbClr val="FE5815"/>
                </a:solidFill>
                <a:latin typeface="Arial" panose="020B0604020202020204" pitchFamily="34" charset="0"/>
              </a:rPr>
              <a:t>Optimized LHS</a:t>
            </a:r>
          </a:p>
        </p:txBody>
      </p:sp>
      <p:sp>
        <p:nvSpPr>
          <p:cNvPr id="44" name="Ellipse 9"/>
          <p:cNvSpPr>
            <a:spLocks noChangeArrowheads="1"/>
          </p:cNvSpPr>
          <p:nvPr/>
        </p:nvSpPr>
        <p:spPr bwMode="auto">
          <a:xfrm>
            <a:off x="2694209" y="887568"/>
            <a:ext cx="1398587" cy="1377950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5" name="ZoneTexte 10"/>
          <p:cNvSpPr txBox="1">
            <a:spLocks noChangeArrowheads="1"/>
          </p:cNvSpPr>
          <p:nvPr/>
        </p:nvSpPr>
        <p:spPr bwMode="auto">
          <a:xfrm>
            <a:off x="2594196" y="1243168"/>
            <a:ext cx="1600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400" smtClean="0">
                <a:solidFill>
                  <a:srgbClr val="FE5815"/>
                </a:solidFill>
                <a:latin typeface="Arial" panose="020B0604020202020204" pitchFamily="34" charset="0"/>
              </a:rPr>
              <a:t>PMML : xml files for metamodel exchange</a:t>
            </a:r>
          </a:p>
        </p:txBody>
      </p:sp>
      <p:sp>
        <p:nvSpPr>
          <p:cNvPr id="46" name="Ellipse 11"/>
          <p:cNvSpPr>
            <a:spLocks noChangeArrowheads="1"/>
          </p:cNvSpPr>
          <p:nvPr/>
        </p:nvSpPr>
        <p:spPr bwMode="auto">
          <a:xfrm>
            <a:off x="28796" y="2760818"/>
            <a:ext cx="1398588" cy="1379537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7" name="ZoneTexte 12"/>
          <p:cNvSpPr txBox="1">
            <a:spLocks noChangeArrowheads="1"/>
          </p:cNvSpPr>
          <p:nvPr/>
        </p:nvSpPr>
        <p:spPr bwMode="auto">
          <a:xfrm>
            <a:off x="-20416" y="2895755"/>
            <a:ext cx="14874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Subset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 </a:t>
            </a:r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method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 for rare </a:t>
            </a:r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event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 estimation</a:t>
            </a:r>
          </a:p>
        </p:txBody>
      </p:sp>
      <p:sp>
        <p:nvSpPr>
          <p:cNvPr id="48" name="Ellipse 13"/>
          <p:cNvSpPr>
            <a:spLocks noChangeArrowheads="1"/>
          </p:cNvSpPr>
          <p:nvPr/>
        </p:nvSpPr>
        <p:spPr bwMode="auto">
          <a:xfrm>
            <a:off x="305021" y="4345143"/>
            <a:ext cx="1398588" cy="1377950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9" name="ZoneTexte 14"/>
          <p:cNvSpPr txBox="1">
            <a:spLocks noChangeArrowheads="1"/>
          </p:cNvSpPr>
          <p:nvPr/>
        </p:nvSpPr>
        <p:spPr bwMode="auto">
          <a:xfrm>
            <a:off x="255809" y="4480080"/>
            <a:ext cx="148748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Stratified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 </a:t>
            </a:r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Directionnal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 Adaptative (rare </a:t>
            </a:r>
            <a:r>
              <a:rPr lang="fr-FR" altLang="fr-FR" sz="1600" dirty="0" err="1" smtClean="0">
                <a:solidFill>
                  <a:srgbClr val="FE5815"/>
                </a:solidFill>
                <a:latin typeface="Arial" panose="020B0604020202020204" pitchFamily="34" charset="0"/>
              </a:rPr>
              <a:t>event</a:t>
            </a:r>
            <a:r>
              <a:rPr lang="fr-FR" altLang="fr-FR" sz="1600" dirty="0" smtClean="0">
                <a:solidFill>
                  <a:srgbClr val="FE5815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0" name="Ellipse 15"/>
          <p:cNvSpPr>
            <a:spLocks noChangeArrowheads="1"/>
          </p:cNvSpPr>
          <p:nvPr/>
        </p:nvSpPr>
        <p:spPr bwMode="auto">
          <a:xfrm>
            <a:off x="1752821" y="5477030"/>
            <a:ext cx="1398588" cy="1379538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1" name="ZoneTexte 16"/>
          <p:cNvSpPr txBox="1">
            <a:spLocks noChangeArrowheads="1"/>
          </p:cNvSpPr>
          <p:nvPr/>
        </p:nvSpPr>
        <p:spPr bwMode="auto">
          <a:xfrm>
            <a:off x="1703609" y="5870730"/>
            <a:ext cx="14874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smtClean="0">
                <a:solidFill>
                  <a:srgbClr val="FE5815"/>
                </a:solidFill>
                <a:latin typeface="Arial" panose="020B0604020202020204" pitchFamily="34" charset="0"/>
              </a:rPr>
              <a:t>SVM classification</a:t>
            </a:r>
          </a:p>
        </p:txBody>
      </p:sp>
      <p:sp>
        <p:nvSpPr>
          <p:cNvPr id="52" name="Ellipse 17"/>
          <p:cNvSpPr>
            <a:spLocks noChangeArrowheads="1"/>
          </p:cNvSpPr>
          <p:nvPr/>
        </p:nvSpPr>
        <p:spPr bwMode="auto">
          <a:xfrm>
            <a:off x="4715096" y="3500593"/>
            <a:ext cx="1397000" cy="1379537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3" name="ZoneTexte 18"/>
          <p:cNvSpPr txBox="1">
            <a:spLocks noChangeArrowheads="1"/>
          </p:cNvSpPr>
          <p:nvPr/>
        </p:nvSpPr>
        <p:spPr bwMode="auto">
          <a:xfrm>
            <a:off x="4664296" y="3814918"/>
            <a:ext cx="14874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smtClean="0">
                <a:solidFill>
                  <a:srgbClr val="FE5815"/>
                </a:solidFill>
                <a:latin typeface="Arial" panose="020B0604020202020204" pitchFamily="34" charset="0"/>
              </a:rPr>
              <a:t>FFTW : Fast Fourier Transform</a:t>
            </a:r>
          </a:p>
        </p:txBody>
      </p:sp>
      <p:sp>
        <p:nvSpPr>
          <p:cNvPr id="54" name="Ellipse 19"/>
          <p:cNvSpPr>
            <a:spLocks noChangeArrowheads="1"/>
          </p:cNvSpPr>
          <p:nvPr/>
        </p:nvSpPr>
        <p:spPr bwMode="auto">
          <a:xfrm>
            <a:off x="4222971" y="1773393"/>
            <a:ext cx="1397000" cy="1377950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ZoneTexte 20"/>
          <p:cNvSpPr txBox="1">
            <a:spLocks noChangeArrowheads="1"/>
          </p:cNvSpPr>
          <p:nvPr/>
        </p:nvSpPr>
        <p:spPr bwMode="auto">
          <a:xfrm>
            <a:off x="4178521" y="1878168"/>
            <a:ext cx="144145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smtClean="0">
                <a:solidFill>
                  <a:srgbClr val="FE5815"/>
                </a:solidFill>
                <a:latin typeface="Arial" panose="020B0604020202020204" pitchFamily="34" charset="0"/>
              </a:rPr>
              <a:t>Mixmod : supervised &amp; unsupervised classification </a:t>
            </a:r>
          </a:p>
        </p:txBody>
      </p:sp>
      <p:sp>
        <p:nvSpPr>
          <p:cNvPr id="56" name="Ellipse 21"/>
          <p:cNvSpPr>
            <a:spLocks noChangeArrowheads="1"/>
          </p:cNvSpPr>
          <p:nvPr/>
        </p:nvSpPr>
        <p:spPr bwMode="auto">
          <a:xfrm>
            <a:off x="3648296" y="5156355"/>
            <a:ext cx="1397000" cy="1379538"/>
          </a:xfrm>
          <a:prstGeom prst="ellipse">
            <a:avLst/>
          </a:prstGeom>
          <a:noFill/>
          <a:ln w="25400" algn="ctr">
            <a:solidFill>
              <a:srgbClr val="005BB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1800" b="1" i="0" u="none" strike="noStrike" kern="0" cap="none" spc="0" normalizeH="0" baseline="0" noProof="0" smtClean="0">
              <a:ln>
                <a:noFill/>
              </a:ln>
              <a:solidFill>
                <a:srgbClr val="005BBB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" name="ZoneTexte 22"/>
          <p:cNvSpPr txBox="1">
            <a:spLocks noChangeArrowheads="1"/>
          </p:cNvSpPr>
          <p:nvPr/>
        </p:nvSpPr>
        <p:spPr bwMode="auto">
          <a:xfrm>
            <a:off x="3634009" y="5424643"/>
            <a:ext cx="14430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1600" smtClean="0">
                <a:solidFill>
                  <a:srgbClr val="FE5815"/>
                </a:solidFill>
                <a:latin typeface="Arial" panose="020B0604020202020204" pitchFamily="34" charset="0"/>
              </a:rPr>
              <a:t>Agrum : Bayesian Networks</a:t>
            </a:r>
          </a:p>
        </p:txBody>
      </p:sp>
      <p:sp>
        <p:nvSpPr>
          <p:cNvPr id="58" name="Ellipse 23"/>
          <p:cNvSpPr>
            <a:spLocks noChangeArrowheads="1"/>
          </p:cNvSpPr>
          <p:nvPr/>
        </p:nvSpPr>
        <p:spPr bwMode="auto">
          <a:xfrm>
            <a:off x="1403571" y="2248055"/>
            <a:ext cx="3311525" cy="3279775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fr-FR" altLang="fr-FR" b="1" smtClean="0">
              <a:solidFill>
                <a:srgbClr val="005BBB"/>
              </a:solidFill>
              <a:latin typeface="Arial" panose="020B0604020202020204" pitchFamily="34" charset="0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sp>
        <p:nvSpPr>
          <p:cNvPr id="22" name="Titre 6"/>
          <p:cNvSpPr>
            <a:spLocks noGrp="1"/>
          </p:cNvSpPr>
          <p:nvPr>
            <p:ph type="title"/>
          </p:nvPr>
        </p:nvSpPr>
        <p:spPr>
          <a:xfrm>
            <a:off x="312738" y="215900"/>
            <a:ext cx="8526462" cy="971550"/>
          </a:xfrm>
        </p:spPr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: </a:t>
            </a:r>
            <a:r>
              <a:rPr lang="fr-FR" altLang="fr-FR" dirty="0" err="1" smtClean="0"/>
              <a:t>modularity</a:t>
            </a:r>
            <a:endParaRPr lang="fr-FR" alt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6254971" y="2880972"/>
            <a:ext cx="2783986" cy="338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contribute</a:t>
            </a:r>
            <a:r>
              <a:rPr lang="fr-FR" dirty="0" smtClean="0"/>
              <a:t> to </a:t>
            </a:r>
            <a:r>
              <a:rPr lang="fr-FR" dirty="0" err="1" smtClean="0"/>
              <a:t>OpenTURNS</a:t>
            </a:r>
            <a:r>
              <a:rPr lang="fr-FR" dirty="0" smtClean="0"/>
              <a:t>? </a:t>
            </a:r>
          </a:p>
          <a:p>
            <a:endParaRPr lang="fr-FR" dirty="0"/>
          </a:p>
          <a:p>
            <a:r>
              <a:rPr lang="fr-FR" sz="1200" u="sng" dirty="0" smtClean="0"/>
              <a:t>doc.openturns.org/sphinx/</a:t>
            </a:r>
            <a:r>
              <a:rPr lang="fr-FR" sz="1200" u="sng" dirty="0" err="1" smtClean="0"/>
              <a:t>contribute</a:t>
            </a:r>
            <a:endParaRPr lang="fr-FR" sz="1200" u="sng" dirty="0" smtClean="0"/>
          </a:p>
          <a:p>
            <a:endParaRPr lang="fr-FR" sz="1200" dirty="0" smtClean="0"/>
          </a:p>
          <a:p>
            <a:endParaRPr lang="fr-F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/>
              <a:t>Report bugs on the </a:t>
            </a:r>
            <a:r>
              <a:rPr lang="fr-FR" sz="1400" dirty="0" err="1" smtClean="0"/>
              <a:t>bugtracker</a:t>
            </a:r>
            <a:endParaRPr lang="fr-F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/>
              <a:t>Suggest</a:t>
            </a:r>
            <a:r>
              <a:rPr lang="fr-FR" sz="1400" dirty="0" smtClean="0"/>
              <a:t> a new </a:t>
            </a:r>
            <a:r>
              <a:rPr lang="fr-FR" sz="1400" dirty="0" err="1" smtClean="0"/>
              <a:t>feature</a:t>
            </a:r>
            <a:r>
              <a:rPr lang="fr-FR" sz="1400" dirty="0" smtClean="0"/>
              <a:t> on </a:t>
            </a:r>
            <a:r>
              <a:rPr lang="fr-FR" sz="1400" dirty="0" err="1" smtClean="0"/>
              <a:t>github</a:t>
            </a:r>
            <a:endParaRPr lang="fr-F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/>
              <a:t>Your</a:t>
            </a:r>
            <a:r>
              <a:rPr lang="fr-FR" sz="1400" dirty="0" smtClean="0"/>
              <a:t> </a:t>
            </a:r>
            <a:r>
              <a:rPr lang="fr-FR" sz="1400" dirty="0" err="1" smtClean="0"/>
              <a:t>developpment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included</a:t>
            </a:r>
            <a:r>
              <a:rPr lang="fr-FR" sz="1400" dirty="0" smtClean="0"/>
              <a:t> in the </a:t>
            </a:r>
            <a:r>
              <a:rPr lang="fr-FR" sz="1400" dirty="0" err="1" smtClean="0"/>
              <a:t>core</a:t>
            </a:r>
            <a:r>
              <a:rPr lang="fr-FR" sz="1400" dirty="0" smtClean="0"/>
              <a:t> or as a module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52606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Outline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Global framework of uncertainty treatment</a:t>
            </a:r>
          </a:p>
          <a:p>
            <a:pPr eaLnBrk="1" hangingPunct="1"/>
            <a:endParaRPr lang="en-US" altLang="fr-FR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eaLnBrk="1" hangingPunct="1"/>
            <a:r>
              <a:rPr lang="en-US" altLang="fr-FR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OpenTURNS</a:t>
            </a:r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overview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 simple exercise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External modules</a:t>
            </a:r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smtClean="0"/>
              <a:t>New features and perspectives</a:t>
            </a:r>
          </a:p>
          <a:p>
            <a:pPr lvl="1" eaLnBrk="1" hangingPunct="1"/>
            <a:r>
              <a:rPr lang="en-US" altLang="fr-FR" dirty="0" smtClean="0"/>
              <a:t>Optimized LHS</a:t>
            </a:r>
          </a:p>
          <a:p>
            <a:pPr lvl="1" eaLnBrk="1" hangingPunct="1"/>
            <a:r>
              <a:rPr lang="en-US" altLang="fr-FR" dirty="0" smtClean="0"/>
              <a:t>EGO</a:t>
            </a:r>
          </a:p>
          <a:p>
            <a:pPr lvl="1" eaLnBrk="1" hangingPunct="1"/>
            <a:r>
              <a:rPr lang="en-US" altLang="fr-FR" dirty="0" smtClean="0"/>
              <a:t>GUI</a:t>
            </a:r>
          </a:p>
          <a:p>
            <a:pPr lvl="1" eaLnBrk="1" hangingPunct="1"/>
            <a:r>
              <a:rPr lang="en-US" altLang="fr-FR" dirty="0" smtClean="0"/>
              <a:t>Visualization in uncertainty study</a:t>
            </a:r>
          </a:p>
          <a:p>
            <a:pPr lvl="1" eaLnBrk="1" hangingPunct="1"/>
            <a:endParaRPr lang="en-US" altLang="fr-FR" dirty="0" smtClean="0"/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38109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The </a:t>
            </a:r>
            <a:r>
              <a:rPr lang="fr-FR" altLang="fr-FR" dirty="0" err="1" smtClean="0"/>
              <a:t>Optimized</a:t>
            </a:r>
            <a:r>
              <a:rPr lang="fr-FR" altLang="fr-FR" dirty="0" smtClean="0"/>
              <a:t> LHS module</a:t>
            </a:r>
          </a:p>
        </p:txBody>
      </p:sp>
      <p:pic>
        <p:nvPicPr>
          <p:cNvPr id="4100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05" y="2568388"/>
            <a:ext cx="8356541" cy="363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80505" y="1187450"/>
            <a:ext cx="7978775" cy="521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1243013" indent="-38735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8907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25384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31861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36433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41005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45577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50149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Goal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Create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space-filling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optimized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Latin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Hypercube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Sampling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designs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Algorithm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: 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Several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space-fillling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criteria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: </a:t>
            </a: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mindist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or phi-p </a:t>
            </a: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Optimization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by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simulated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annealing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(or Monte-Carlo)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3"/>
              </a:buBlip>
              <a:defRPr/>
            </a:pPr>
            <a:endParaRPr lang="fr-FR" altLang="fr-FR" sz="1400" b="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2231680" y="6247743"/>
            <a:ext cx="52555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Bef>
                <a:spcPct val="20000"/>
              </a:spcBef>
              <a:buClr>
                <a:srgbClr val="C21200"/>
              </a:buClr>
              <a:buSzPct val="115000"/>
              <a:defRPr/>
            </a:pP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Two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 LHS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with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 100 </a:t>
            </a:r>
            <a:r>
              <a:rPr lang="fr-FR" altLang="fr-FR" sz="1400" i="1" dirty="0" smtClean="0">
                <a:solidFill>
                  <a:schemeClr val="tx2"/>
                </a:solidFill>
                <a:sym typeface="Wingdings" panose="05000000000000000000" pitchFamily="2" charset="2"/>
              </a:rPr>
              <a:t>points </a:t>
            </a:r>
            <a:br>
              <a:rPr lang="fr-FR" altLang="fr-FR" sz="1400" i="1" dirty="0" smtClean="0">
                <a:solidFill>
                  <a:schemeClr val="tx2"/>
                </a:solidFill>
                <a:sym typeface="Wingdings" panose="05000000000000000000" pitchFamily="2" charset="2"/>
              </a:rPr>
            </a:br>
            <a:r>
              <a:rPr lang="fr-FR" altLang="fr-FR" sz="1400" i="1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left</a:t>
            </a:r>
            <a:r>
              <a:rPr lang="fr-FR" altLang="fr-FR" sz="1400" i="1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: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classical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, right :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optimized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with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simulated</a:t>
            </a:r>
            <a:r>
              <a:rPr lang="fr-FR" altLang="fr-FR" sz="1400" i="1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i="1" dirty="0" err="1">
                <a:solidFill>
                  <a:schemeClr val="tx2"/>
                </a:solidFill>
                <a:sym typeface="Wingdings" panose="05000000000000000000" pitchFamily="2" charset="2"/>
              </a:rPr>
              <a:t>annealing</a:t>
            </a:r>
            <a:endParaRPr lang="fr-FR" altLang="fr-FR" sz="1400" i="1" dirty="0">
              <a:solidFill>
                <a:schemeClr val="tx2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4447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Ongoing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work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: </a:t>
            </a:r>
            <a:br>
              <a:rPr lang="fr-FR" altLang="fr-FR" sz="3200" dirty="0" smtClean="0">
                <a:solidFill>
                  <a:srgbClr val="FF7E0C"/>
                </a:solidFill>
                <a:latin typeface="SFSS1095"/>
              </a:rPr>
            </a:b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	Efficient Global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Optimization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(EGO)</a:t>
            </a:r>
            <a:endParaRPr lang="fr-FR" altLang="fr-FR" dirty="0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Objectives</a:t>
            </a:r>
          </a:p>
          <a:p>
            <a:pPr lvl="1"/>
            <a:r>
              <a:rPr lang="fr-FR" dirty="0" err="1" smtClean="0"/>
              <a:t>Optimize</a:t>
            </a:r>
            <a:r>
              <a:rPr lang="fr-FR" dirty="0" smtClean="0"/>
              <a:t> a </a:t>
            </a:r>
            <a:r>
              <a:rPr lang="fr-FR" dirty="0" err="1" smtClean="0"/>
              <a:t>nonlinear</a:t>
            </a:r>
            <a:r>
              <a:rPr lang="fr-FR" dirty="0" smtClean="0"/>
              <a:t>, </a:t>
            </a:r>
            <a:r>
              <a:rPr lang="fr-FR" dirty="0" err="1" smtClean="0"/>
              <a:t>blackbox</a:t>
            </a:r>
            <a:r>
              <a:rPr lang="fr-FR" dirty="0" smtClean="0"/>
              <a:t>, </a:t>
            </a:r>
            <a:r>
              <a:rPr lang="fr-FR" dirty="0" err="1" smtClean="0"/>
              <a:t>costly</a:t>
            </a:r>
            <a:r>
              <a:rPr lang="fr-FR" dirty="0" smtClean="0"/>
              <a:t> objective </a:t>
            </a:r>
            <a:r>
              <a:rPr lang="fr-FR" dirty="0" err="1" smtClean="0"/>
              <a:t>function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Get</a:t>
            </a:r>
            <a:r>
              <a:rPr lang="fr-FR" dirty="0" smtClean="0"/>
              <a:t> a global optimum by </a:t>
            </a:r>
            <a:r>
              <a:rPr lang="fr-FR" dirty="0" err="1" smtClean="0"/>
              <a:t>exploring</a:t>
            </a:r>
            <a:r>
              <a:rPr lang="fr-FR" dirty="0" smtClean="0"/>
              <a:t> the </a:t>
            </a:r>
            <a:r>
              <a:rPr lang="fr-FR" dirty="0" err="1" smtClean="0"/>
              <a:t>whole</a:t>
            </a:r>
            <a:r>
              <a:rPr lang="fr-FR" dirty="0" smtClean="0"/>
              <a:t> input </a:t>
            </a:r>
            <a:r>
              <a:rPr lang="fr-FR" dirty="0" err="1" smtClean="0"/>
              <a:t>space</a:t>
            </a:r>
            <a:r>
              <a:rPr lang="fr-FR" dirty="0" smtClean="0"/>
              <a:t>.</a:t>
            </a:r>
          </a:p>
          <a:p>
            <a:pPr lvl="1"/>
            <a:r>
              <a:rPr lang="fr-FR" dirty="0" smtClean="0"/>
              <a:t>Use a </a:t>
            </a:r>
            <a:r>
              <a:rPr lang="fr-FR" dirty="0" err="1" smtClean="0"/>
              <a:t>kriging</a:t>
            </a:r>
            <a:r>
              <a:rPr lang="fr-FR" dirty="0" smtClean="0"/>
              <a:t> </a:t>
            </a:r>
            <a:r>
              <a:rPr lang="fr-FR" dirty="0" err="1" smtClean="0"/>
              <a:t>meta</a:t>
            </a:r>
            <a:r>
              <a:rPr lang="fr-FR" dirty="0" smtClean="0"/>
              <a:t>-model.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an initial design of </a:t>
            </a:r>
            <a:r>
              <a:rPr lang="fr-FR" dirty="0" err="1" smtClean="0"/>
              <a:t>experiment</a:t>
            </a:r>
            <a:r>
              <a:rPr lang="fr-FR" dirty="0" smtClean="0"/>
              <a:t> D (</a:t>
            </a:r>
            <a:r>
              <a:rPr lang="fr-FR" dirty="0" err="1" smtClean="0"/>
              <a:t>e.g</a:t>
            </a:r>
            <a:r>
              <a:rPr lang="fr-FR" dirty="0" smtClean="0"/>
              <a:t>. </a:t>
            </a:r>
            <a:r>
              <a:rPr lang="fr-FR" dirty="0" err="1"/>
              <a:t>o</a:t>
            </a:r>
            <a:r>
              <a:rPr lang="fr-FR" dirty="0" err="1" smtClean="0"/>
              <a:t>ptimized</a:t>
            </a:r>
            <a:r>
              <a:rPr lang="fr-FR" dirty="0" smtClean="0"/>
              <a:t> LHS)</a:t>
            </a:r>
          </a:p>
          <a:p>
            <a:pPr lvl="1"/>
            <a:r>
              <a:rPr lang="fr-FR" dirty="0" err="1" smtClean="0"/>
              <a:t>Evaluate</a:t>
            </a:r>
            <a:r>
              <a:rPr lang="fr-FR" dirty="0" smtClean="0"/>
              <a:t> the G </a:t>
            </a:r>
            <a:r>
              <a:rPr lang="fr-FR" dirty="0" err="1" smtClean="0"/>
              <a:t>function</a:t>
            </a:r>
            <a:r>
              <a:rPr lang="fr-FR" dirty="0" smtClean="0"/>
              <a:t> on the design</a:t>
            </a:r>
          </a:p>
          <a:p>
            <a:pPr lvl="1"/>
            <a:r>
              <a:rPr lang="fr-FR" dirty="0" err="1" smtClean="0"/>
              <a:t>Create</a:t>
            </a:r>
            <a:r>
              <a:rPr lang="fr-FR" dirty="0" smtClean="0"/>
              <a:t> the </a:t>
            </a:r>
            <a:r>
              <a:rPr lang="fr-FR" dirty="0" err="1" smtClean="0"/>
              <a:t>kriging</a:t>
            </a:r>
            <a:r>
              <a:rPr lang="fr-FR" dirty="0" smtClean="0"/>
              <a:t> </a:t>
            </a:r>
            <a:r>
              <a:rPr lang="fr-FR" dirty="0" err="1" smtClean="0"/>
              <a:t>meta</a:t>
            </a:r>
            <a:r>
              <a:rPr lang="fr-FR" dirty="0" smtClean="0"/>
              <a:t>-model</a:t>
            </a:r>
          </a:p>
          <a:p>
            <a:pPr lvl="1"/>
            <a:r>
              <a:rPr lang="fr-FR" dirty="0" err="1" smtClean="0"/>
              <a:t>Loop</a:t>
            </a:r>
            <a:r>
              <a:rPr lang="fr-FR" dirty="0" smtClean="0"/>
              <a:t> over the </a:t>
            </a:r>
            <a:r>
              <a:rPr lang="fr-FR" dirty="0" err="1" smtClean="0"/>
              <a:t>iterations</a:t>
            </a:r>
            <a:r>
              <a:rPr lang="fr-FR" dirty="0" smtClean="0"/>
              <a:t> :</a:t>
            </a:r>
          </a:p>
          <a:p>
            <a:pPr marL="933450" lvl="2" indent="-285750" defTabSz="890588"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tabLst>
                <a:tab pos="1243013" algn="l"/>
              </a:tabLst>
              <a:defRPr/>
            </a:pPr>
            <a:r>
              <a:rPr lang="fr-FR" sz="1600" kern="1200" dirty="0" err="1" smtClean="0">
                <a:ea typeface="+mn-ea"/>
                <a:cs typeface="+mn-cs"/>
              </a:rPr>
              <a:t>Find</a:t>
            </a:r>
            <a:r>
              <a:rPr lang="fr-FR" sz="1600" kern="1200" dirty="0" smtClean="0">
                <a:ea typeface="+mn-ea"/>
                <a:cs typeface="+mn-cs"/>
              </a:rPr>
              <a:t> a new point X </a:t>
            </a:r>
            <a:r>
              <a:rPr lang="fr-FR" sz="1600" kern="1200" dirty="0" err="1" smtClean="0">
                <a:ea typeface="+mn-ea"/>
                <a:cs typeface="+mn-cs"/>
              </a:rPr>
              <a:t>minimizing</a:t>
            </a:r>
            <a:r>
              <a:rPr lang="fr-FR" sz="1600" kern="1200" dirty="0" smtClean="0">
                <a:ea typeface="+mn-ea"/>
                <a:cs typeface="+mn-cs"/>
              </a:rPr>
              <a:t> the </a:t>
            </a:r>
            <a:r>
              <a:rPr lang="fr-FR" sz="1600" kern="1200" dirty="0" err="1" smtClean="0">
                <a:ea typeface="+mn-ea"/>
                <a:cs typeface="+mn-cs"/>
              </a:rPr>
              <a:t>expected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fr-FR" sz="1600" kern="1200" dirty="0" err="1" smtClean="0">
                <a:ea typeface="+mn-ea"/>
                <a:cs typeface="+mn-cs"/>
              </a:rPr>
              <a:t>improvement</a:t>
            </a:r>
            <a:endParaRPr lang="fr-FR" sz="1600" kern="1200" dirty="0" smtClean="0">
              <a:ea typeface="+mn-ea"/>
              <a:cs typeface="+mn-cs"/>
            </a:endParaRPr>
          </a:p>
          <a:p>
            <a:pPr marL="933450" lvl="2" indent="-285750" defTabSz="890588"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tabLst>
                <a:tab pos="1243013" algn="l"/>
              </a:tabLst>
              <a:defRPr/>
            </a:pPr>
            <a:r>
              <a:rPr lang="fr-FR" sz="1600" kern="1200" dirty="0" err="1" smtClean="0">
                <a:ea typeface="+mn-ea"/>
                <a:cs typeface="+mn-cs"/>
              </a:rPr>
              <a:t>Add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fr-FR" sz="1600" kern="1200" dirty="0" err="1" smtClean="0">
                <a:ea typeface="+mn-ea"/>
                <a:cs typeface="+mn-cs"/>
              </a:rPr>
              <a:t>this</a:t>
            </a:r>
            <a:r>
              <a:rPr lang="fr-FR" sz="1600" kern="1200" dirty="0" smtClean="0">
                <a:ea typeface="+mn-ea"/>
                <a:cs typeface="+mn-cs"/>
              </a:rPr>
              <a:t> point to the design D, </a:t>
            </a:r>
            <a:r>
              <a:rPr lang="fr-FR" sz="1600" kern="1200" dirty="0" err="1" smtClean="0">
                <a:ea typeface="+mn-ea"/>
                <a:cs typeface="+mn-cs"/>
              </a:rPr>
              <a:t>evaluate</a:t>
            </a:r>
            <a:r>
              <a:rPr lang="fr-FR" sz="1600" kern="1200" dirty="0" smtClean="0">
                <a:ea typeface="+mn-ea"/>
                <a:cs typeface="+mn-cs"/>
              </a:rPr>
              <a:t> Y=G(X)</a:t>
            </a:r>
          </a:p>
          <a:p>
            <a:pPr marL="933450" lvl="2" indent="-285750" defTabSz="890588"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tabLst>
                <a:tab pos="1243013" algn="l"/>
              </a:tabLst>
              <a:defRPr/>
            </a:pPr>
            <a:r>
              <a:rPr lang="fr-FR" sz="1600" kern="1200" dirty="0" smtClean="0">
                <a:ea typeface="+mn-ea"/>
                <a:cs typeface="+mn-cs"/>
              </a:rPr>
              <a:t>Update the </a:t>
            </a:r>
            <a:r>
              <a:rPr lang="fr-FR" sz="1600" kern="1200" dirty="0" err="1" smtClean="0">
                <a:ea typeface="+mn-ea"/>
                <a:cs typeface="+mn-cs"/>
              </a:rPr>
              <a:t>kriging</a:t>
            </a:r>
            <a:r>
              <a:rPr lang="fr-FR" sz="1600" kern="1200" dirty="0" smtClean="0">
                <a:ea typeface="+mn-ea"/>
                <a:cs typeface="+mn-cs"/>
              </a:rPr>
              <a:t> </a:t>
            </a:r>
            <a:r>
              <a:rPr lang="fr-FR" sz="1600" kern="1200" dirty="0" err="1" smtClean="0">
                <a:ea typeface="+mn-ea"/>
                <a:cs typeface="+mn-cs"/>
              </a:rPr>
              <a:t>meta</a:t>
            </a:r>
            <a:r>
              <a:rPr lang="fr-FR" sz="1600" kern="1200" dirty="0" smtClean="0">
                <a:ea typeface="+mn-ea"/>
                <a:cs typeface="+mn-cs"/>
              </a:rPr>
              <a:t>-model</a:t>
            </a:r>
          </a:p>
          <a:p>
            <a:pPr lvl="1"/>
            <a:r>
              <a:rPr lang="fr-FR" dirty="0" smtClean="0"/>
              <a:t>Output : the best point X </a:t>
            </a:r>
            <a:r>
              <a:rPr lang="fr-FR" dirty="0" err="1" smtClean="0"/>
              <a:t>so</a:t>
            </a:r>
            <a:r>
              <a:rPr lang="fr-FR" dirty="0" smtClean="0"/>
              <a:t> far</a:t>
            </a:r>
          </a:p>
          <a:p>
            <a:pPr lvl="1"/>
            <a:endParaRPr lang="fr-FR" dirty="0"/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</p:spTree>
    <p:extLst>
      <p:ext uri="{BB962C8B-B14F-4D97-AF65-F5344CB8AC3E}">
        <p14:creationId xmlns:p14="http://schemas.microsoft.com/office/powerpoint/2010/main" val="291116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Efficient Global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Optimization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(EGO)</a:t>
            </a:r>
            <a:endParaRPr lang="fr-FR" altLang="fr-FR" dirty="0" smtClean="0"/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187450"/>
            <a:ext cx="3960000" cy="3960000"/>
          </a:xfr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00" y="118745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Efficient Global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Optimization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(EGO)</a:t>
            </a:r>
            <a:endParaRPr lang="fr-FR" altLang="fr-FR" dirty="0" smtClean="0"/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187450"/>
            <a:ext cx="3960000" cy="396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200" y="118745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8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Efficient Global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Optimization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(EGO)</a:t>
            </a:r>
            <a:endParaRPr lang="fr-FR" altLang="fr-FR" dirty="0" smtClean="0"/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187450"/>
            <a:ext cx="3960000" cy="396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400" y="118745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Efficient Global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Optimization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(EGO)</a:t>
            </a:r>
            <a:endParaRPr lang="fr-FR" altLang="fr-FR" dirty="0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12738" y="5315937"/>
            <a:ext cx="8524875" cy="955401"/>
          </a:xfrm>
        </p:spPr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OpenTURNS</a:t>
            </a:r>
            <a:r>
              <a:rPr lang="fr-FR" dirty="0" smtClean="0"/>
              <a:t> v1.8 (</a:t>
            </a:r>
            <a:r>
              <a:rPr lang="fr-FR" dirty="0" err="1" smtClean="0"/>
              <a:t>summer</a:t>
            </a:r>
            <a:r>
              <a:rPr lang="fr-FR" dirty="0" smtClean="0"/>
              <a:t> 2016)</a:t>
            </a:r>
            <a:endParaRPr lang="fr-FR" dirty="0"/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38" y="1187450"/>
            <a:ext cx="3960000" cy="3960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613" y="1187450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0451" y="755650"/>
            <a:ext cx="6974077" cy="1143000"/>
          </a:xfrm>
        </p:spPr>
        <p:txBody>
          <a:bodyPr/>
          <a:lstStyle/>
          <a:p>
            <a:pPr eaLnBrk="1" hangingPunct="1"/>
            <a:r>
              <a:rPr lang="fr-FR" altLang="fr-FR" dirty="0" err="1" smtClean="0"/>
              <a:t>OpenTURNS</a:t>
            </a:r>
            <a:r>
              <a:rPr lang="fr-FR" altLang="fr-FR" dirty="0" smtClean="0"/>
              <a:t> for </a:t>
            </a:r>
            <a:r>
              <a:rPr lang="fr-FR" altLang="fr-FR" dirty="0" err="1"/>
              <a:t>Uncertainty</a:t>
            </a:r>
            <a:r>
              <a:rPr lang="fr-FR" altLang="fr-FR" dirty="0"/>
              <a:t> Quantification</a:t>
            </a:r>
            <a:r>
              <a:rPr lang="fr-FR" altLang="fr-FR" dirty="0" smtClean="0"/>
              <a:t/>
            </a:r>
            <a:br>
              <a:rPr lang="fr-FR" altLang="fr-FR" dirty="0" smtClean="0"/>
            </a:br>
            <a:endParaRPr lang="fr-FR" altLang="fr-FR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0450" y="2202870"/>
            <a:ext cx="6974078" cy="1921446"/>
          </a:xfrm>
        </p:spPr>
        <p:txBody>
          <a:bodyPr/>
          <a:lstStyle/>
          <a:p>
            <a:pPr eaLnBrk="1" hangingPunct="1"/>
            <a:r>
              <a:rPr lang="en-US" altLang="fr-FR" dirty="0" smtClean="0"/>
              <a:t>Thursday</a:t>
            </a:r>
            <a:r>
              <a:rPr lang="en-US" altLang="fr-FR" dirty="0"/>
              <a:t>, April 7</a:t>
            </a:r>
          </a:p>
          <a:p>
            <a:pPr eaLnBrk="1" hangingPunct="1"/>
            <a:r>
              <a:rPr lang="en-US" altLang="fr-FR" dirty="0" smtClean="0"/>
              <a:t>MS91 : Software </a:t>
            </a:r>
            <a:r>
              <a:rPr lang="en-US" altLang="fr-FR" dirty="0"/>
              <a:t>for </a:t>
            </a:r>
            <a:r>
              <a:rPr lang="en-US" altLang="fr-FR" dirty="0" smtClean="0"/>
              <a:t>Uncertainty Quantification</a:t>
            </a:r>
          </a:p>
          <a:p>
            <a:pPr eaLnBrk="1" hangingPunct="1"/>
            <a:r>
              <a:rPr lang="fr-FR" altLang="fr-FR" dirty="0"/>
              <a:t>SIAM </a:t>
            </a:r>
            <a:r>
              <a:rPr lang="fr-FR" altLang="fr-FR" dirty="0" err="1"/>
              <a:t>Conference</a:t>
            </a:r>
            <a:r>
              <a:rPr lang="fr-FR" altLang="fr-FR" dirty="0"/>
              <a:t> on </a:t>
            </a:r>
            <a:r>
              <a:rPr lang="fr-FR" altLang="fr-FR" dirty="0" err="1"/>
              <a:t>Uncertainty</a:t>
            </a:r>
            <a:r>
              <a:rPr lang="fr-FR" altLang="fr-FR" dirty="0"/>
              <a:t> </a:t>
            </a:r>
            <a:r>
              <a:rPr lang="fr-FR" altLang="fr-FR" dirty="0" smtClean="0"/>
              <a:t>Quantification</a:t>
            </a:r>
          </a:p>
          <a:p>
            <a:pPr eaLnBrk="1" hangingPunct="1"/>
            <a:endParaRPr lang="fr-FR" altLang="fr-FR" dirty="0" smtClean="0"/>
          </a:p>
          <a:p>
            <a:pPr eaLnBrk="1" hangingPunct="1">
              <a:spcBef>
                <a:spcPct val="50000"/>
              </a:spcBef>
            </a:pPr>
            <a:r>
              <a:rPr lang="fr-FR" altLang="fr-FR" u="sng" dirty="0" smtClean="0"/>
              <a:t>Michael Baudin</a:t>
            </a:r>
            <a:r>
              <a:rPr lang="fr-FR" altLang="fr-FR" dirty="0" smtClean="0"/>
              <a:t>, Anne </a:t>
            </a:r>
            <a:r>
              <a:rPr lang="fr-FR" altLang="fr-FR" dirty="0" err="1" smtClean="0"/>
              <a:t>Dutfoy</a:t>
            </a:r>
            <a:r>
              <a:rPr lang="fr-FR" altLang="fr-FR" dirty="0" smtClean="0"/>
              <a:t>, </a:t>
            </a:r>
            <a:r>
              <a:rPr lang="fr-FR" altLang="fr-FR" u="sng" dirty="0" smtClean="0"/>
              <a:t>Anne-Laure Popelin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i="1" dirty="0" err="1" smtClean="0"/>
              <a:t>Industrial</a:t>
            </a:r>
            <a:r>
              <a:rPr lang="fr-FR" altLang="fr-FR" i="1" dirty="0" smtClean="0"/>
              <a:t> </a:t>
            </a:r>
            <a:r>
              <a:rPr lang="fr-FR" altLang="fr-FR" i="1" dirty="0" err="1" smtClean="0"/>
              <a:t>Risk</a:t>
            </a:r>
            <a:r>
              <a:rPr lang="fr-FR" altLang="fr-FR" i="1" dirty="0" smtClean="0"/>
              <a:t> Management, EDF R&amp;D, Chatou, France</a:t>
            </a:r>
            <a:endParaRPr lang="fr-FR" altLang="fr-FR" i="1" dirty="0"/>
          </a:p>
          <a:p>
            <a:pPr eaLnBrk="1" hangingPunct="1">
              <a:spcBef>
                <a:spcPct val="50000"/>
              </a:spcBef>
            </a:pPr>
            <a:endParaRPr lang="fr-FR" altLang="fr-FR" u="sng" dirty="0" smtClean="0"/>
          </a:p>
          <a:p>
            <a:pPr eaLnBrk="1" hangingPunct="1">
              <a:spcBef>
                <a:spcPct val="50000"/>
              </a:spcBef>
            </a:pPr>
            <a:r>
              <a:rPr lang="fr-FR" altLang="fr-FR" u="sng" dirty="0" smtClean="0"/>
              <a:t/>
            </a:r>
            <a:br>
              <a:rPr lang="fr-FR" altLang="fr-FR" u="sng" dirty="0" smtClean="0"/>
            </a:br>
            <a:endParaRPr lang="fr-FR" altLang="fr-FR" u="sng" dirty="0" smtClean="0"/>
          </a:p>
          <a:p>
            <a:pPr eaLnBrk="1" hangingPunct="1">
              <a:spcBef>
                <a:spcPct val="50000"/>
              </a:spcBef>
            </a:pPr>
            <a:r>
              <a:rPr lang="fr-FR" altLang="fr-FR" i="1" dirty="0" smtClean="0"/>
              <a:t>michael.baudin@edf.fr, anne.dutfoy@edf.fr</a:t>
            </a:r>
            <a:r>
              <a:rPr lang="fr-FR" altLang="fr-FR" i="1" dirty="0"/>
              <a:t>, anne-laure.popelin@edf.fr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OpenTURNS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Graphical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User Interface</a:t>
            </a:r>
            <a:endParaRPr lang="fr-FR" altLang="fr-FR" dirty="0" smtClean="0"/>
          </a:p>
        </p:txBody>
      </p:sp>
      <p:sp>
        <p:nvSpPr>
          <p:cNvPr id="5120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fr-FR" altLang="fr-FR" sz="2400" dirty="0" smtClean="0"/>
              <a:t>GUI </a:t>
            </a:r>
            <a:r>
              <a:rPr lang="fr-FR" altLang="fr-FR" sz="2400" dirty="0" err="1" smtClean="0"/>
              <a:t>features</a:t>
            </a:r>
            <a:endParaRPr lang="fr-FR" altLang="fr-FR" sz="2400" dirty="0" smtClean="0"/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altLang="fr-FR" sz="2400" dirty="0" err="1" smtClean="0"/>
              <a:t>Generic</a:t>
            </a:r>
            <a:r>
              <a:rPr lang="fr-FR" altLang="fr-FR" sz="2400" dirty="0" smtClean="0"/>
              <a:t> (not </a:t>
            </a:r>
            <a:r>
              <a:rPr lang="fr-FR" altLang="fr-FR" sz="2400" dirty="0" err="1" smtClean="0"/>
              <a:t>dedicated</a:t>
            </a:r>
            <a:r>
              <a:rPr lang="fr-FR" altLang="fr-FR" sz="2400" dirty="0" smtClean="0"/>
              <a:t> to a </a:t>
            </a:r>
            <a:r>
              <a:rPr lang="fr-FR" altLang="fr-FR" sz="2400" dirty="0" err="1" smtClean="0"/>
              <a:t>specific</a:t>
            </a:r>
            <a:r>
              <a:rPr lang="fr-FR" altLang="fr-FR" sz="2400" dirty="0" smtClean="0"/>
              <a:t> application)</a:t>
            </a: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altLang="fr-FR" sz="2400" dirty="0" smtClean="0"/>
              <a:t>Access to the main </a:t>
            </a:r>
            <a:r>
              <a:rPr lang="fr-FR" altLang="fr-FR" sz="2400" dirty="0" err="1" smtClean="0"/>
              <a:t>functions</a:t>
            </a:r>
            <a:r>
              <a:rPr lang="fr-FR" altLang="fr-FR" sz="2400" dirty="0" smtClean="0"/>
              <a:t> of A, B, C, C’ </a:t>
            </a:r>
            <a:r>
              <a:rPr lang="fr-FR" altLang="fr-FR" sz="2400" dirty="0" err="1" smtClean="0"/>
              <a:t>steps</a:t>
            </a:r>
            <a:endParaRPr lang="fr-FR" altLang="fr-FR" sz="2400" dirty="0" smtClean="0"/>
          </a:p>
          <a:p>
            <a:pPr eaLnBrk="1" hangingPunct="1"/>
            <a:r>
              <a:rPr lang="fr-FR" altLang="fr-FR" sz="2400" dirty="0" smtClean="0"/>
              <a:t>Schedule :</a:t>
            </a: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altLang="fr-FR" sz="2400" dirty="0" smtClean="0"/>
              <a:t>Release : </a:t>
            </a:r>
            <a:r>
              <a:rPr lang="fr-FR" altLang="fr-FR" sz="2400" dirty="0" err="1" smtClean="0"/>
              <a:t>Summer</a:t>
            </a:r>
            <a:r>
              <a:rPr lang="fr-FR" altLang="fr-FR" sz="2400" dirty="0" smtClean="0"/>
              <a:t> 2016</a:t>
            </a:r>
          </a:p>
          <a:p>
            <a:pPr lvl="1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r-FR" altLang="fr-FR" sz="2400" dirty="0" err="1" smtClean="0"/>
              <a:t>Then</a:t>
            </a:r>
            <a:r>
              <a:rPr lang="fr-FR" altLang="fr-FR" sz="2400" dirty="0" smtClean="0"/>
              <a:t> : one release </a:t>
            </a:r>
            <a:r>
              <a:rPr lang="fr-FR" altLang="fr-FR" sz="2400" dirty="0" err="1" smtClean="0"/>
              <a:t>each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year</a:t>
            </a:r>
            <a:endParaRPr lang="fr-FR" altLang="fr-FR" sz="2400" dirty="0" smtClean="0"/>
          </a:p>
          <a:p>
            <a:pPr eaLnBrk="1" hangingPunct="1"/>
            <a:r>
              <a:rPr lang="fr-FR" altLang="fr-FR" sz="2400" dirty="0" err="1" smtClean="0"/>
              <a:t>Development</a:t>
            </a:r>
            <a:r>
              <a:rPr lang="fr-FR" altLang="fr-FR" sz="2400" dirty="0" smtClean="0"/>
              <a:t> : </a:t>
            </a:r>
            <a:r>
              <a:rPr lang="fr-FR" altLang="fr-FR" sz="2400" dirty="0" err="1" smtClean="0"/>
              <a:t>with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our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partner</a:t>
            </a:r>
            <a:r>
              <a:rPr lang="fr-FR" altLang="fr-FR" sz="2400" dirty="0" smtClean="0"/>
              <a:t> </a:t>
            </a:r>
            <a:r>
              <a:rPr lang="fr-FR" altLang="fr-FR" sz="2400" dirty="0" err="1" smtClean="0"/>
              <a:t>Phimeca</a:t>
            </a:r>
            <a:r>
              <a:rPr lang="fr-FR" altLang="fr-FR" sz="2400" dirty="0" smtClean="0"/>
              <a:t> (50% / 50%)</a:t>
            </a:r>
          </a:p>
          <a:p>
            <a:pPr eaLnBrk="1" hangingPunct="1"/>
            <a:r>
              <a:rPr lang="fr-FR" altLang="fr-FR" sz="2400" dirty="0" smtClean="0"/>
              <a:t>Licence : LGPL</a:t>
            </a:r>
          </a:p>
        </p:txBody>
      </p:sp>
      <p:sp>
        <p:nvSpPr>
          <p:cNvPr id="5120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srgbClr val="005BBB"/>
                </a:solidFill>
              </a:rPr>
              <a:t>SIAM-UQ 2016, </a:t>
            </a:r>
            <a:r>
              <a:rPr lang="fr-FR" altLang="fr-FR" dirty="0" err="1" smtClean="0">
                <a:solidFill>
                  <a:srgbClr val="005BBB"/>
                </a:solidFill>
              </a:rPr>
              <a:t>OpenTURNS</a:t>
            </a:r>
            <a:endParaRPr lang="fr-FR" altLang="fr-FR" dirty="0" smtClean="0">
              <a:solidFill>
                <a:srgbClr val="005BB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OpenTURNS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Graphical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User Interface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6" b="5517"/>
          <a:stretch/>
        </p:blipFill>
        <p:spPr>
          <a:xfrm>
            <a:off x="2892396" y="1648446"/>
            <a:ext cx="5657452" cy="4138863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312738" y="1729212"/>
            <a:ext cx="2502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Definition</a:t>
            </a:r>
            <a:r>
              <a:rPr lang="fr-FR" b="1" dirty="0" smtClean="0"/>
              <a:t> of the </a:t>
            </a:r>
            <a:r>
              <a:rPr lang="fr-FR" b="1" dirty="0" err="1" smtClean="0"/>
              <a:t>physical</a:t>
            </a:r>
            <a:r>
              <a:rPr lang="fr-FR" b="1" dirty="0" smtClean="0"/>
              <a:t> model </a:t>
            </a:r>
            <a:br>
              <a:rPr lang="fr-FR" b="1" dirty="0" smtClean="0"/>
            </a:br>
            <a:r>
              <a:rPr lang="fr-FR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An </a:t>
            </a:r>
            <a:r>
              <a:rPr lang="fr-FR" dirty="0" err="1" smtClean="0"/>
              <a:t>analytical</a:t>
            </a:r>
            <a:r>
              <a:rPr lang="fr-FR" dirty="0" smtClean="0"/>
              <a:t> formula</a:t>
            </a:r>
            <a:br>
              <a:rPr lang="fr-FR" dirty="0" smtClean="0"/>
            </a:b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 Python </a:t>
            </a:r>
            <a:r>
              <a:rPr lang="fr-FR" dirty="0" err="1" smtClean="0"/>
              <a:t>Function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An </a:t>
            </a:r>
            <a:r>
              <a:rPr lang="fr-FR" dirty="0" err="1" smtClean="0"/>
              <a:t>external</a:t>
            </a:r>
            <a:r>
              <a:rPr lang="fr-FR" dirty="0" smtClean="0"/>
              <a:t> model </a:t>
            </a:r>
            <a:r>
              <a:rPr lang="fr-FR" dirty="0" err="1" smtClean="0"/>
              <a:t>given</a:t>
            </a:r>
            <a:r>
              <a:rPr lang="fr-FR" dirty="0" smtClean="0"/>
              <a:t> in a </a:t>
            </a:r>
            <a:r>
              <a:rPr lang="fr-FR" dirty="0" err="1" smtClean="0"/>
              <a:t>dedicated</a:t>
            </a:r>
            <a:r>
              <a:rPr lang="fr-FR" dirty="0" smtClean="0"/>
              <a:t> </a:t>
            </a:r>
            <a:r>
              <a:rPr lang="fr-FR" dirty="0" err="1" smtClean="0"/>
              <a:t>xml</a:t>
            </a:r>
            <a:r>
              <a:rPr lang="fr-FR" dirty="0" smtClean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878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OpenTURNS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Graphical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User Interface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3" r="933" b="4363"/>
          <a:stretch/>
        </p:blipFill>
        <p:spPr>
          <a:xfrm>
            <a:off x="611629" y="2706985"/>
            <a:ext cx="7971056" cy="3793403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11629" y="1394234"/>
            <a:ext cx="783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Uncertainty</a:t>
            </a:r>
            <a:r>
              <a:rPr lang="fr-FR" b="1" dirty="0" smtClean="0"/>
              <a:t> Quantification </a:t>
            </a:r>
            <a:r>
              <a:rPr lang="fr-FR" b="1" dirty="0" err="1" smtClean="0"/>
              <a:t>step</a:t>
            </a:r>
            <a:r>
              <a:rPr lang="fr-FR" b="1" dirty="0" smtClean="0"/>
              <a:t> : </a:t>
            </a:r>
            <a:r>
              <a:rPr lang="fr-FR" b="1" dirty="0" err="1" smtClean="0"/>
              <a:t>Define</a:t>
            </a:r>
            <a:r>
              <a:rPr lang="fr-FR" b="1" dirty="0" smtClean="0"/>
              <a:t> the joint distribution : 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marginals</a:t>
            </a:r>
            <a:r>
              <a:rPr lang="fr-FR" dirty="0" smtClean="0"/>
              <a:t> and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correlation</a:t>
            </a:r>
            <a:r>
              <a:rPr lang="fr-FR" dirty="0" smtClean="0"/>
              <a:t> (</a:t>
            </a:r>
            <a:r>
              <a:rPr lang="fr-FR" dirty="0" err="1" smtClean="0"/>
              <a:t>Gaussian</a:t>
            </a:r>
            <a:r>
              <a:rPr lang="fr-FR" dirty="0" smtClean="0"/>
              <a:t> copula in the GUI)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46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OpenTURNS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2800" dirty="0" err="1">
                <a:solidFill>
                  <a:srgbClr val="FF7E0C"/>
                </a:solidFill>
                <a:latin typeface="SFSS1095"/>
              </a:rPr>
              <a:t>Graphical</a:t>
            </a:r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 User Interface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2" b="18966"/>
          <a:stretch/>
        </p:blipFill>
        <p:spPr>
          <a:xfrm>
            <a:off x="638789" y="2987644"/>
            <a:ext cx="8046154" cy="314155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611629" y="1394234"/>
            <a:ext cx="7835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Uncertainty</a:t>
            </a:r>
            <a:r>
              <a:rPr lang="fr-FR" b="1" dirty="0" smtClean="0"/>
              <a:t> propagation </a:t>
            </a:r>
            <a:r>
              <a:rPr lang="fr-FR" b="1" dirty="0" err="1" smtClean="0"/>
              <a:t>results</a:t>
            </a:r>
            <a:r>
              <a:rPr lang="fr-FR" b="1" dirty="0" smtClean="0"/>
              <a:t> : central dispersion (by Monte Carlo </a:t>
            </a:r>
            <a:r>
              <a:rPr lang="fr-FR" b="1" dirty="0" err="1" smtClean="0"/>
              <a:t>Sampling</a:t>
            </a:r>
            <a:r>
              <a:rPr lang="fr-FR" b="1" dirty="0" smtClean="0"/>
              <a:t> </a:t>
            </a:r>
            <a:r>
              <a:rPr lang="fr-FR" b="1" dirty="0" err="1" smtClean="0"/>
              <a:t>here</a:t>
            </a:r>
            <a:r>
              <a:rPr lang="fr-FR" b="1" dirty="0" smtClean="0"/>
              <a:t>)</a:t>
            </a:r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analysis</a:t>
            </a:r>
            <a:r>
              <a:rPr lang="fr-FR" dirty="0" smtClean="0"/>
              <a:t> of the </a:t>
            </a:r>
            <a:r>
              <a:rPr lang="fr-FR" dirty="0" err="1" smtClean="0"/>
              <a:t>summary</a:t>
            </a:r>
            <a:r>
              <a:rPr lang="fr-FR" dirty="0" smtClean="0"/>
              <a:t> </a:t>
            </a:r>
            <a:r>
              <a:rPr lang="fr-FR" dirty="0" err="1" smtClean="0"/>
              <a:t>statistics</a:t>
            </a:r>
            <a:endParaRPr lang="fr-FR" dirty="0" smtClean="0"/>
          </a:p>
          <a:p>
            <a:r>
              <a:rPr lang="fr-FR" dirty="0"/>
              <a:t>	</a:t>
            </a:r>
            <a:r>
              <a:rPr lang="fr-FR" dirty="0" smtClean="0"/>
              <a:t>-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tabs</a:t>
            </a:r>
            <a:r>
              <a:rPr lang="fr-FR" dirty="0" smtClean="0"/>
              <a:t> : </a:t>
            </a:r>
            <a:r>
              <a:rPr lang="fr-FR" dirty="0" err="1" smtClean="0"/>
              <a:t>graphical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611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OpenTURNS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3200" dirty="0" err="1" smtClean="0">
                <a:solidFill>
                  <a:srgbClr val="FF7E0C"/>
                </a:solidFill>
                <a:latin typeface="SFSS1095"/>
              </a:rPr>
              <a:t>Graphical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 User Interface</a:t>
            </a:r>
            <a:endParaRPr lang="fr-FR" altLang="fr-FR" dirty="0" smtClean="0"/>
          </a:p>
        </p:txBody>
      </p:sp>
      <p:sp>
        <p:nvSpPr>
          <p:cNvPr id="53251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431800" y="1474788"/>
            <a:ext cx="84058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3838" indent="-223838" algn="l" rtl="0" eaLnBrk="0" fontAlgn="base" hangingPunct="0">
              <a:spcBef>
                <a:spcPct val="20000"/>
              </a:spcBef>
              <a:spcAft>
                <a:spcPct val="0"/>
              </a:spcAft>
              <a:buSzPct val="115000"/>
              <a:buBlip>
                <a:blip r:embed="rId3"/>
              </a:buBlip>
              <a:defRPr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6400" indent="-180975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1600">
                <a:solidFill>
                  <a:schemeClr val="tx2"/>
                </a:solidFill>
                <a:latin typeface="+mn-lt"/>
              </a:defRPr>
            </a:lvl2pPr>
            <a:lvl3pPr marL="554038" indent="-1460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1300">
                <a:solidFill>
                  <a:schemeClr val="tx2"/>
                </a:solidFill>
                <a:latin typeface="+mn-lt"/>
              </a:defRPr>
            </a:lvl3pPr>
            <a:lvl4pPr marL="736600" indent="-180975" algn="l" rtl="0" eaLnBrk="0" fontAlgn="base" hangingPunct="0">
              <a:spcBef>
                <a:spcPct val="20000"/>
              </a:spcBef>
              <a:spcAft>
                <a:spcPct val="0"/>
              </a:spcAft>
              <a:buSzPct val="45000"/>
              <a:buBlip>
                <a:blip r:embed="rId5"/>
              </a:buBlip>
              <a:defRPr sz="1400">
                <a:solidFill>
                  <a:srgbClr val="5A5A5A"/>
                </a:solidFill>
                <a:latin typeface="+mn-lt"/>
              </a:defRPr>
            </a:lvl4pPr>
            <a:lvl5pPr marL="863600" indent="-125413" algn="l" rtl="0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5pPr>
            <a:lvl6pPr marL="13208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6pPr>
            <a:lvl7pPr marL="17780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7pPr>
            <a:lvl8pPr marL="22352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8pPr>
            <a:lvl9pPr marL="26924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fr-FR" altLang="fr-FR" sz="1600" kern="0" dirty="0" smtClean="0"/>
              <a:t>For the v2 : data </a:t>
            </a:r>
            <a:r>
              <a:rPr lang="fr-FR" altLang="fr-FR" sz="1600" kern="0" dirty="0" err="1" smtClean="0"/>
              <a:t>visualization</a:t>
            </a:r>
            <a:r>
              <a:rPr lang="fr-FR" altLang="fr-FR" sz="1600" kern="0" dirty="0" smtClean="0"/>
              <a:t> </a:t>
            </a:r>
            <a:r>
              <a:rPr lang="fr-FR" altLang="fr-FR" sz="1600" kern="0" dirty="0" err="1" smtClean="0"/>
              <a:t>with</a:t>
            </a:r>
            <a:r>
              <a:rPr lang="fr-FR" altLang="fr-FR" sz="1600" kern="0" dirty="0" smtClean="0"/>
              <a:t> </a:t>
            </a:r>
            <a:r>
              <a:rPr lang="fr-FR" altLang="fr-FR" sz="1600" kern="0" dirty="0" err="1" smtClean="0"/>
              <a:t>dedicated</a:t>
            </a:r>
            <a:r>
              <a:rPr lang="fr-FR" altLang="fr-FR" sz="1600" kern="0" dirty="0" smtClean="0"/>
              <a:t> </a:t>
            </a:r>
            <a:r>
              <a:rPr lang="fr-FR" altLang="fr-FR" sz="1600" kern="0" dirty="0" err="1" smtClean="0"/>
              <a:t>tool</a:t>
            </a:r>
            <a:r>
              <a:rPr lang="fr-FR" altLang="fr-FR" sz="1600" kern="0" dirty="0" smtClean="0"/>
              <a:t> « </a:t>
            </a:r>
            <a:r>
              <a:rPr lang="fr-FR" altLang="fr-FR" sz="1600" kern="0" dirty="0" err="1" smtClean="0"/>
              <a:t>Paraview</a:t>
            </a:r>
            <a:r>
              <a:rPr lang="fr-FR" altLang="fr-FR" sz="1600" kern="0" dirty="0" smtClean="0"/>
              <a:t> »</a:t>
            </a:r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 smtClean="0"/>
          </a:p>
          <a:p>
            <a:pPr eaLnBrk="1" hangingPunct="1">
              <a:defRPr/>
            </a:pPr>
            <a:endParaRPr lang="fr-FR" sz="1600" kern="0" dirty="0"/>
          </a:p>
          <a:p>
            <a:pPr eaLnBrk="1" hangingPunct="1">
              <a:defRPr/>
            </a:pPr>
            <a:endParaRPr lang="fr-FR" sz="1600" kern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6755" b="5970"/>
          <a:stretch/>
        </p:blipFill>
        <p:spPr>
          <a:xfrm>
            <a:off x="812514" y="1949450"/>
            <a:ext cx="7644384" cy="39745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e 53"/>
          <p:cNvGrpSpPr>
            <a:grpSpLocks/>
          </p:cNvGrpSpPr>
          <p:nvPr/>
        </p:nvGrpSpPr>
        <p:grpSpPr bwMode="auto">
          <a:xfrm>
            <a:off x="1280862" y="1442702"/>
            <a:ext cx="4049127" cy="2716612"/>
            <a:chOff x="237363" y="3356992"/>
            <a:chExt cx="4791451" cy="3275782"/>
          </a:xfrm>
        </p:grpSpPr>
        <p:grpSp>
          <p:nvGrpSpPr>
            <p:cNvPr id="2052" name="Groupe 50"/>
            <p:cNvGrpSpPr>
              <a:grpSpLocks/>
            </p:cNvGrpSpPr>
            <p:nvPr/>
          </p:nvGrpSpPr>
          <p:grpSpPr bwMode="auto">
            <a:xfrm>
              <a:off x="318332" y="3356992"/>
              <a:ext cx="4710482" cy="3275782"/>
              <a:chOff x="124332" y="908050"/>
              <a:chExt cx="8760906" cy="5329238"/>
            </a:xfrm>
          </p:grpSpPr>
          <p:grpSp>
            <p:nvGrpSpPr>
              <p:cNvPr id="2055" name="Groupe 1"/>
              <p:cNvGrpSpPr>
                <a:grpSpLocks/>
              </p:cNvGrpSpPr>
              <p:nvPr/>
            </p:nvGrpSpPr>
            <p:grpSpPr bwMode="auto">
              <a:xfrm>
                <a:off x="5651500" y="908050"/>
                <a:ext cx="3233738" cy="5113338"/>
                <a:chOff x="5226649" y="980728"/>
                <a:chExt cx="3737839" cy="6336704"/>
              </a:xfrm>
            </p:grpSpPr>
            <p:pic>
              <p:nvPicPr>
                <p:cNvPr id="2070" name="Image 1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49" t="2090" r="9459"/>
                <a:stretch>
                  <a:fillRect/>
                </a:stretch>
              </p:blipFill>
              <p:spPr bwMode="auto">
                <a:xfrm>
                  <a:off x="5226649" y="980728"/>
                  <a:ext cx="3737839" cy="320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71" name="Image 1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48" t="2052" r="11603" b="-2"/>
                <a:stretch>
                  <a:fillRect/>
                </a:stretch>
              </p:blipFill>
              <p:spPr bwMode="auto">
                <a:xfrm>
                  <a:off x="5233524" y="4113560"/>
                  <a:ext cx="3658956" cy="320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6" name="Flèche droite 35"/>
              <p:cNvSpPr/>
              <p:nvPr/>
            </p:nvSpPr>
            <p:spPr>
              <a:xfrm rot="2447050">
                <a:off x="2022971" y="2083427"/>
                <a:ext cx="1585645" cy="506316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7" name="Flèche droite 36"/>
              <p:cNvSpPr/>
              <p:nvPr/>
            </p:nvSpPr>
            <p:spPr>
              <a:xfrm>
                <a:off x="1116467" y="3245888"/>
                <a:ext cx="2232304" cy="501150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8" name="Flèche droite 37"/>
              <p:cNvSpPr/>
              <p:nvPr/>
            </p:nvSpPr>
            <p:spPr>
              <a:xfrm rot="17830888">
                <a:off x="2036053" y="4801700"/>
                <a:ext cx="1937435" cy="504925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9" name="Rectangle à coins arrondis 38"/>
              <p:cNvSpPr/>
              <p:nvPr/>
            </p:nvSpPr>
            <p:spPr>
              <a:xfrm>
                <a:off x="124332" y="2853234"/>
                <a:ext cx="1405525" cy="1224459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0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563" y="3132138"/>
                <a:ext cx="1036637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Ellipse 40"/>
              <p:cNvSpPr/>
              <p:nvPr/>
            </p:nvSpPr>
            <p:spPr>
              <a:xfrm>
                <a:off x="1116467" y="4367017"/>
                <a:ext cx="141734" cy="142079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87334" y="4653758"/>
                <a:ext cx="144685" cy="144662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1476707" y="4798420"/>
                <a:ext cx="141734" cy="144662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4" name="Rectangle à coins arrondis 43"/>
              <p:cNvSpPr/>
              <p:nvPr/>
            </p:nvSpPr>
            <p:spPr>
              <a:xfrm>
                <a:off x="1565290" y="1342036"/>
                <a:ext cx="1405525" cy="1224459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5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25" y="1619250"/>
                <a:ext cx="1036638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ZoneTexte 45"/>
              <p:cNvSpPr txBox="1"/>
              <p:nvPr/>
            </p:nvSpPr>
            <p:spPr>
              <a:xfrm>
                <a:off x="1432415" y="1349783"/>
                <a:ext cx="1653558" cy="65107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fr-FR" sz="675" b="1" kern="0" dirty="0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Water </a:t>
                </a:r>
                <a:r>
                  <a:rPr lang="fr-FR" sz="675" b="1" kern="0" dirty="0" err="1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level</a:t>
                </a:r>
                <a:r>
                  <a:rPr lang="fr-FR" sz="675" b="1" kern="0" dirty="0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 1</a:t>
                </a:r>
              </a:p>
            </p:txBody>
          </p:sp>
          <p:sp>
            <p:nvSpPr>
              <p:cNvPr id="47" name="Rectangle à coins arrondis 46"/>
              <p:cNvSpPr/>
              <p:nvPr/>
            </p:nvSpPr>
            <p:spPr>
              <a:xfrm>
                <a:off x="1618440" y="5015413"/>
                <a:ext cx="1511825" cy="1221875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8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5292725"/>
                <a:ext cx="1038225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Pentagone 48"/>
              <p:cNvSpPr/>
              <p:nvPr/>
            </p:nvSpPr>
            <p:spPr>
              <a:xfrm>
                <a:off x="3348772" y="2920400"/>
                <a:ext cx="2559079" cy="1103047"/>
              </a:xfrm>
              <a:prstGeom prst="homePlate">
                <a:avLst/>
              </a:prstGeom>
              <a:gradFill rotWithShape="1">
                <a:gsLst>
                  <a:gs pos="0">
                    <a:srgbClr val="001A70">
                      <a:tint val="50000"/>
                      <a:satMod val="300000"/>
                    </a:srgbClr>
                  </a:gs>
                  <a:gs pos="35000">
                    <a:srgbClr val="001A70">
                      <a:tint val="37000"/>
                      <a:satMod val="300000"/>
                    </a:srgbClr>
                  </a:gs>
                  <a:gs pos="100000">
                    <a:srgbClr val="001A7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1A7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fr-FR" sz="1050" b="1" kern="0" dirty="0">
                    <a:ln w="12700">
                      <a:noFill/>
                      <a:prstDash val="solid"/>
                    </a:ln>
                    <a:solidFill>
                      <a:srgbClr val="FE5815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rial"/>
                  </a:rPr>
                  <a:t>Post-</a:t>
                </a:r>
                <a:r>
                  <a:rPr lang="fr-FR" sz="1050" b="1" kern="0" dirty="0" err="1">
                    <a:ln w="12700">
                      <a:noFill/>
                      <a:prstDash val="solid"/>
                    </a:ln>
                    <a:solidFill>
                      <a:srgbClr val="FE5815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rial"/>
                  </a:rPr>
                  <a:t>processing</a:t>
                </a:r>
                <a:endParaRPr lang="fr-FR" sz="1050" b="1" kern="0" dirty="0">
                  <a:ln w="12700">
                    <a:noFill/>
                    <a:prstDash val="solid"/>
                  </a:ln>
                  <a:solidFill>
                    <a:srgbClr val="FE5815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</a:endParaRPr>
              </a:p>
            </p:txBody>
          </p:sp>
        </p:grpSp>
        <p:sp>
          <p:nvSpPr>
            <p:cNvPr id="33" name="ZoneTexte 32"/>
            <p:cNvSpPr txBox="1"/>
            <p:nvPr/>
          </p:nvSpPr>
          <p:spPr>
            <a:xfrm>
              <a:off x="237363" y="4566951"/>
              <a:ext cx="900184" cy="400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Water </a:t>
              </a:r>
              <a:r>
                <a:rPr lang="fr-FR" sz="675" b="1" kern="0" dirty="0" err="1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level</a:t>
              </a: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2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115320" y="5832486"/>
              <a:ext cx="885895" cy="400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Water </a:t>
              </a:r>
              <a:r>
                <a:rPr lang="fr-FR" sz="675" b="1" kern="0" dirty="0" err="1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level</a:t>
              </a: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N=70000</a:t>
              </a:r>
            </a:p>
          </p:txBody>
        </p:sp>
      </p:grp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Fields :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err="1" smtClean="0"/>
              <a:t>Functionnal</a:t>
            </a:r>
            <a:r>
              <a:rPr lang="fr-FR" dirty="0" smtClean="0"/>
              <a:t> (2D or 3D) </a:t>
            </a:r>
            <a:r>
              <a:rPr lang="fr-FR" dirty="0" err="1" smtClean="0"/>
              <a:t>boxplot</a:t>
            </a:r>
            <a:r>
              <a:rPr lang="fr-FR" dirty="0" smtClean="0"/>
              <a:t>:</a:t>
            </a:r>
          </a:p>
        </p:txBody>
      </p:sp>
      <p:grpSp>
        <p:nvGrpSpPr>
          <p:cNvPr id="2050" name="Groupe 5"/>
          <p:cNvGrpSpPr>
            <a:grpSpLocks/>
          </p:cNvGrpSpPr>
          <p:nvPr/>
        </p:nvGrpSpPr>
        <p:grpSpPr bwMode="auto">
          <a:xfrm>
            <a:off x="5979200" y="1837640"/>
            <a:ext cx="3232724" cy="2467118"/>
            <a:chOff x="6290507" y="3608828"/>
            <a:chExt cx="3479227" cy="2622970"/>
          </a:xfrm>
        </p:grpSpPr>
        <p:pic>
          <p:nvPicPr>
            <p:cNvPr id="2072" name="Imag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423" y="3608828"/>
              <a:ext cx="2882879" cy="227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290507" y="5803834"/>
              <a:ext cx="3479227" cy="427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Sensitivity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 </a:t>
              </a: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Analysis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 (</a:t>
              </a: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Sobol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’)</a:t>
              </a:r>
              <a:endParaRPr lang="fr-FR" i="1" dirty="0">
                <a:solidFill>
                  <a:srgbClr val="FE5815"/>
                </a:solidFill>
                <a:latin typeface="+mn-lt"/>
                <a:cs typeface="Calibri" panose="020F0502020204030204" pitchFamily="34" charset="0"/>
              </a:endParaRPr>
            </a:p>
          </p:txBody>
        </p:sp>
      </p:grp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kern="0" dirty="0" err="1" smtClean="0">
                <a:solidFill>
                  <a:srgbClr val="FF7E0C"/>
                </a:solidFill>
                <a:latin typeface="SFSS1095"/>
              </a:rPr>
              <a:t>Visualization</a:t>
            </a:r>
            <a:r>
              <a:rPr lang="fr-FR" altLang="fr-FR" sz="3200" kern="0" dirty="0" smtClean="0">
                <a:solidFill>
                  <a:srgbClr val="FF7E0C"/>
                </a:solidFill>
                <a:latin typeface="SFSS1095"/>
              </a:rPr>
              <a:t> : </a:t>
            </a:r>
            <a:r>
              <a:rPr lang="fr-FR" altLang="fr-FR" sz="3200" kern="0" dirty="0" err="1" smtClean="0">
                <a:solidFill>
                  <a:srgbClr val="FF7E0C"/>
                </a:solidFill>
                <a:latin typeface="SFSS1095"/>
              </a:rPr>
              <a:t>next</a:t>
            </a:r>
            <a:r>
              <a:rPr lang="fr-FR" altLang="fr-FR" sz="3200" kern="0" dirty="0" smtClean="0">
                <a:solidFill>
                  <a:srgbClr val="FF7E0C"/>
                </a:solidFill>
                <a:latin typeface="SFSS1095"/>
              </a:rPr>
              <a:t> </a:t>
            </a:r>
            <a:r>
              <a:rPr lang="fr-FR" altLang="fr-FR" sz="3200" kern="0" dirty="0" err="1" smtClean="0">
                <a:solidFill>
                  <a:srgbClr val="FF7E0C"/>
                </a:solidFill>
                <a:latin typeface="SFSS1095"/>
              </a:rPr>
              <a:t>steps</a:t>
            </a:r>
            <a:endParaRPr lang="fr-FR" altLang="fr-FR" kern="0" dirty="0" smtClean="0"/>
          </a:p>
        </p:txBody>
      </p:sp>
      <p:sp>
        <p:nvSpPr>
          <p:cNvPr id="31" name="Rectangle 30"/>
          <p:cNvSpPr/>
          <p:nvPr/>
        </p:nvSpPr>
        <p:spPr bwMode="auto">
          <a:xfrm>
            <a:off x="2745918" y="4066425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i="1" kern="0" dirty="0" err="1" smtClean="0">
                <a:solidFill>
                  <a:srgbClr val="FE5815"/>
                </a:solidFill>
                <a:latin typeface="+mn-lt"/>
                <a:cs typeface="Calibri" panose="020F0502020204030204" pitchFamily="34" charset="0"/>
              </a:rPr>
              <a:t>Uncertainty</a:t>
            </a:r>
            <a:r>
              <a:rPr lang="fr-FR" i="1" kern="0" dirty="0" smtClean="0">
                <a:solidFill>
                  <a:srgbClr val="FE5815"/>
                </a:solidFill>
                <a:latin typeface="+mn-lt"/>
                <a:cs typeface="Calibri" panose="020F0502020204030204" pitchFamily="34" charset="0"/>
              </a:rPr>
              <a:t> propagation</a:t>
            </a:r>
            <a:endParaRPr lang="fr-FR" i="1" dirty="0">
              <a:solidFill>
                <a:srgbClr val="FE5815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0349" y="978058"/>
            <a:ext cx="8757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fr-FR" kern="0" dirty="0" err="1"/>
              <a:t>See</a:t>
            </a:r>
            <a:r>
              <a:rPr lang="fr-FR" kern="0" dirty="0"/>
              <a:t> </a:t>
            </a:r>
            <a:r>
              <a:rPr lang="fr-FR" kern="0" dirty="0" err="1"/>
              <a:t>also</a:t>
            </a:r>
            <a:r>
              <a:rPr lang="fr-FR" kern="0" dirty="0"/>
              <a:t> : </a:t>
            </a:r>
            <a:r>
              <a:rPr lang="en-US" kern="0" dirty="0"/>
              <a:t>Wednesday, April 6 - MS61 : Visualization in Computer Experiments </a:t>
            </a:r>
            <a:endParaRPr lang="fr-FR" kern="0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69" y="5028068"/>
            <a:ext cx="3242222" cy="1829932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8724"/>
          <a:stretch/>
        </p:blipFill>
        <p:spPr bwMode="auto">
          <a:xfrm>
            <a:off x="932782" y="5062211"/>
            <a:ext cx="2928682" cy="172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èche droite 5"/>
          <p:cNvSpPr/>
          <p:nvPr/>
        </p:nvSpPr>
        <p:spPr>
          <a:xfrm>
            <a:off x="3860672" y="5820035"/>
            <a:ext cx="774034" cy="213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03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smtClean="0">
                <a:solidFill>
                  <a:srgbClr val="FF7E0C"/>
                </a:solidFill>
                <a:latin typeface="SFSS1095"/>
              </a:rPr>
              <a:t>OpenTURNS</a:t>
            </a:r>
            <a:br>
              <a:rPr lang="fr-FR" altLang="fr-FR" sz="3200" smtClean="0">
                <a:solidFill>
                  <a:srgbClr val="FF7E0C"/>
                </a:solidFill>
                <a:latin typeface="SFSS1095"/>
              </a:rPr>
            </a:br>
            <a:endParaRPr lang="fr-FR" altLang="fr-FR" smtClean="0"/>
          </a:p>
        </p:txBody>
      </p:sp>
      <p:sp>
        <p:nvSpPr>
          <p:cNvPr id="5427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fr-FR" altLang="fr-FR" sz="6000" b="1" dirty="0" err="1" smtClean="0">
                <a:solidFill>
                  <a:srgbClr val="000000"/>
                </a:solidFill>
              </a:rPr>
              <a:t>Thanks</a:t>
            </a:r>
            <a:r>
              <a:rPr lang="fr-FR" altLang="fr-FR" sz="6000" b="1" dirty="0" smtClean="0">
                <a:solidFill>
                  <a:srgbClr val="000000"/>
                </a:solidFill>
              </a:rPr>
              <a:t> !</a:t>
            </a:r>
            <a:endParaRPr lang="fr-FR" altLang="fr-FR" sz="6000" b="1" dirty="0" smtClean="0"/>
          </a:p>
        </p:txBody>
      </p:sp>
      <p:sp>
        <p:nvSpPr>
          <p:cNvPr id="54276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31800" y="3011941"/>
            <a:ext cx="82326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buFontTx/>
              <a:buNone/>
            </a:pPr>
            <a:r>
              <a:rPr lang="fr-FR" altLang="fr-FR" b="1" dirty="0">
                <a:solidFill>
                  <a:srgbClr val="000000"/>
                </a:solidFill>
              </a:rPr>
              <a:t>[1] </a:t>
            </a:r>
            <a:r>
              <a:rPr lang="fr-FR" altLang="fr-FR" b="1" dirty="0">
                <a:solidFill>
                  <a:srgbClr val="000000"/>
                </a:solidFill>
                <a:hlinkClick r:id="rId2"/>
              </a:rPr>
              <a:t>www.openturns.org</a:t>
            </a:r>
            <a:endParaRPr lang="fr-FR" altLang="fr-FR" b="1" dirty="0">
              <a:solidFill>
                <a:srgbClr val="000000"/>
              </a:solidFill>
            </a:endParaRPr>
          </a:p>
          <a:p>
            <a:pPr marL="0" indent="0" eaLnBrk="1" hangingPunct="1">
              <a:buFontTx/>
              <a:buNone/>
            </a:pPr>
            <a:endParaRPr lang="fr-FR" altLang="fr-FR" b="1" dirty="0">
              <a:solidFill>
                <a:srgbClr val="00000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fr-FR" altLang="fr-FR" b="1" dirty="0">
                <a:solidFill>
                  <a:srgbClr val="000000"/>
                </a:solidFill>
              </a:rPr>
              <a:t>[2] </a:t>
            </a:r>
            <a:r>
              <a:rPr lang="fr-FR" altLang="fr-FR" b="1" dirty="0" err="1" smtClean="0">
                <a:solidFill>
                  <a:srgbClr val="000000"/>
                </a:solidFill>
              </a:rPr>
              <a:t>Handbook</a:t>
            </a:r>
            <a:r>
              <a:rPr lang="fr-FR" altLang="fr-FR" b="1" dirty="0" smtClean="0">
                <a:solidFill>
                  <a:srgbClr val="000000"/>
                </a:solidFill>
              </a:rPr>
              <a:t> for UQ, Springer, 2016</a:t>
            </a:r>
          </a:p>
          <a:p>
            <a:pPr marL="0" indent="0" eaLnBrk="1" hangingPunct="1">
              <a:buFontTx/>
              <a:buNone/>
            </a:pPr>
            <a:endParaRPr lang="fr-FR" altLang="fr-FR" b="1" dirty="0">
              <a:solidFill>
                <a:srgbClr val="000000"/>
              </a:solidFill>
            </a:endParaRPr>
          </a:p>
          <a:p>
            <a:pPr marL="0" indent="0" algn="ctr" eaLnBrk="1" hangingPunct="1">
              <a:buFontTx/>
              <a:buNone/>
            </a:pPr>
            <a:r>
              <a:rPr lang="fr-FR" altLang="fr-FR" b="1" dirty="0" smtClean="0">
                <a:solidFill>
                  <a:srgbClr val="000000"/>
                </a:solidFill>
              </a:rPr>
              <a:t>users@openturns.org</a:t>
            </a:r>
          </a:p>
          <a:p>
            <a:pPr marL="0" indent="0" eaLnBrk="1" hangingPunct="1">
              <a:buFontTx/>
              <a:buNone/>
            </a:pPr>
            <a:endParaRPr lang="fr-FR" altLang="fr-FR" b="1" dirty="0" smtClean="0">
              <a:solidFill>
                <a:srgbClr val="000000"/>
              </a:solidFill>
            </a:endParaRPr>
          </a:p>
          <a:p>
            <a:pPr marL="0" indent="0" eaLnBrk="1" hangingPunct="1">
              <a:buFontTx/>
              <a:buNone/>
            </a:pPr>
            <a:endParaRPr lang="fr-FR" altLang="fr-FR" b="1" dirty="0">
              <a:solidFill>
                <a:srgbClr val="000000"/>
              </a:solidFill>
            </a:endParaRPr>
          </a:p>
          <a:p>
            <a:pPr marL="0" indent="0" algn="ctr" eaLnBrk="1" hangingPunct="1">
              <a:buFontTx/>
              <a:buNone/>
            </a:pPr>
            <a:r>
              <a:rPr lang="fr-FR" altLang="fr-FR" b="1" dirty="0" err="1" smtClean="0">
                <a:solidFill>
                  <a:srgbClr val="00B050"/>
                </a:solidFill>
              </a:rPr>
              <a:t>Next</a:t>
            </a:r>
            <a:r>
              <a:rPr lang="fr-FR" altLang="fr-FR" b="1" dirty="0" smtClean="0">
                <a:solidFill>
                  <a:srgbClr val="00B050"/>
                </a:solidFill>
              </a:rPr>
              <a:t> </a:t>
            </a:r>
            <a:r>
              <a:rPr lang="fr-FR" altLang="fr-FR" b="1" dirty="0" err="1" smtClean="0">
                <a:solidFill>
                  <a:srgbClr val="00B050"/>
                </a:solidFill>
              </a:rPr>
              <a:t>users</a:t>
            </a:r>
            <a:r>
              <a:rPr lang="fr-FR" altLang="fr-FR" b="1" dirty="0" smtClean="0">
                <a:solidFill>
                  <a:srgbClr val="00B050"/>
                </a:solidFill>
              </a:rPr>
              <a:t> </a:t>
            </a:r>
            <a:r>
              <a:rPr lang="fr-FR" altLang="fr-FR" b="1" dirty="0" err="1" smtClean="0">
                <a:solidFill>
                  <a:srgbClr val="00B050"/>
                </a:solidFill>
              </a:rPr>
              <a:t>day</a:t>
            </a:r>
            <a:r>
              <a:rPr lang="fr-FR" altLang="fr-FR" b="1" dirty="0" smtClean="0">
                <a:solidFill>
                  <a:srgbClr val="00B050"/>
                </a:solidFill>
              </a:rPr>
              <a:t> : 21</a:t>
            </a:r>
            <a:r>
              <a:rPr lang="fr-FR" altLang="fr-FR" b="1" baseline="30000" dirty="0" smtClean="0">
                <a:solidFill>
                  <a:srgbClr val="00B050"/>
                </a:solidFill>
              </a:rPr>
              <a:t>st</a:t>
            </a:r>
            <a:r>
              <a:rPr lang="fr-FR" altLang="fr-FR" b="1" dirty="0" smtClean="0">
                <a:solidFill>
                  <a:srgbClr val="00B050"/>
                </a:solidFill>
              </a:rPr>
              <a:t> </a:t>
            </a:r>
            <a:r>
              <a:rPr lang="fr-FR" altLang="fr-FR" b="1" dirty="0" err="1" smtClean="0">
                <a:solidFill>
                  <a:srgbClr val="00B050"/>
                </a:solidFill>
              </a:rPr>
              <a:t>June</a:t>
            </a:r>
            <a:r>
              <a:rPr lang="fr-FR" altLang="fr-FR" b="1" dirty="0" smtClean="0">
                <a:solidFill>
                  <a:srgbClr val="00B050"/>
                </a:solidFill>
              </a:rPr>
              <a:t> 2016, Chatou, France</a:t>
            </a:r>
            <a:endParaRPr lang="fr-FR" altLang="fr-FR" b="1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62254" y="4917688"/>
            <a:ext cx="5341434" cy="41259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0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OpenTURNS and SALOME</a:t>
            </a:r>
          </a:p>
        </p:txBody>
      </p:sp>
      <p:sp>
        <p:nvSpPr>
          <p:cNvPr id="48131" name="Espace réservé du contenu 3"/>
          <p:cNvSpPr>
            <a:spLocks noGrp="1"/>
          </p:cNvSpPr>
          <p:nvPr>
            <p:ph sz="half" idx="1"/>
          </p:nvPr>
        </p:nvSpPr>
        <p:spPr>
          <a:xfrm>
            <a:off x="431800" y="1474788"/>
            <a:ext cx="4125913" cy="45259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fr-FR" sz="2000" dirty="0" smtClean="0"/>
              <a:t>SALOME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smtClean="0"/>
              <a:t>3 </a:t>
            </a:r>
            <a:r>
              <a:rPr lang="fr-FR" altLang="fr-FR" sz="2000" dirty="0" err="1" smtClean="0"/>
              <a:t>partners</a:t>
            </a:r>
            <a:r>
              <a:rPr lang="fr-FR" altLang="fr-FR" sz="2000" dirty="0" smtClean="0"/>
              <a:t> : EDF, CEA, Open Cascade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err="1" smtClean="0"/>
              <a:t>Integration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platform</a:t>
            </a:r>
            <a:r>
              <a:rPr lang="fr-FR" altLang="fr-FR" sz="2000" dirty="0" smtClean="0"/>
              <a:t> for </a:t>
            </a:r>
            <a:r>
              <a:rPr lang="fr-FR" altLang="fr-FR" sz="2000" dirty="0" err="1" smtClean="0"/>
              <a:t>pre</a:t>
            </a:r>
            <a:r>
              <a:rPr lang="fr-FR" altLang="fr-FR" sz="2000" dirty="0" smtClean="0"/>
              <a:t> and post </a:t>
            </a:r>
            <a:r>
              <a:rPr lang="fr-FR" altLang="fr-FR" sz="2000" dirty="0" err="1" smtClean="0"/>
              <a:t>processing</a:t>
            </a:r>
            <a:r>
              <a:rPr lang="fr-FR" altLang="fr-FR" sz="2000" dirty="0" smtClean="0"/>
              <a:t>, and 2D/3D </a:t>
            </a:r>
            <a:r>
              <a:rPr lang="fr-FR" altLang="fr-FR" sz="2000" dirty="0" err="1" smtClean="0"/>
              <a:t>numerical</a:t>
            </a:r>
            <a:r>
              <a:rPr lang="fr-FR" altLang="fr-FR" sz="2000" dirty="0" smtClean="0"/>
              <a:t> simulation 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err="1" smtClean="0"/>
              <a:t>Features</a:t>
            </a:r>
            <a:r>
              <a:rPr lang="fr-FR" altLang="fr-FR" sz="2000" dirty="0" smtClean="0"/>
              <a:t> : </a:t>
            </a:r>
            <a:r>
              <a:rPr lang="fr-FR" altLang="fr-FR" sz="2000" dirty="0" err="1" smtClean="0"/>
              <a:t>geometry</a:t>
            </a:r>
            <a:r>
              <a:rPr lang="fr-FR" altLang="fr-FR" sz="2000" dirty="0" smtClean="0"/>
              <a:t>, </a:t>
            </a:r>
            <a:r>
              <a:rPr lang="fr-FR" altLang="fr-FR" sz="2000" dirty="0" err="1" smtClean="0"/>
              <a:t>mesh</a:t>
            </a:r>
            <a:r>
              <a:rPr lang="fr-FR" altLang="fr-FR" sz="2000" dirty="0" smtClean="0"/>
              <a:t>, </a:t>
            </a:r>
            <a:r>
              <a:rPr lang="fr-FR" altLang="fr-FR" sz="2000" dirty="0" err="1" smtClean="0"/>
              <a:t>distributed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computing</a:t>
            </a:r>
            <a:endParaRPr lang="fr-FR" altLang="fr-FR" sz="2000" dirty="0" smtClean="0"/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err="1" smtClean="0"/>
              <a:t>Visualization</a:t>
            </a:r>
            <a:r>
              <a:rPr lang="fr-FR" altLang="fr-FR" sz="2000" dirty="0" smtClean="0"/>
              <a:t>, data assimilation, </a:t>
            </a:r>
            <a:r>
              <a:rPr lang="fr-FR" altLang="fr-FR" sz="2000" dirty="0" err="1" smtClean="0"/>
              <a:t>uncertainty</a:t>
            </a:r>
            <a:r>
              <a:rPr lang="fr-FR" altLang="fr-FR" sz="2000" dirty="0" smtClean="0"/>
              <a:t> </a:t>
            </a:r>
            <a:r>
              <a:rPr lang="fr-FR" altLang="fr-FR" sz="2000" dirty="0" err="1" smtClean="0"/>
              <a:t>treatment</a:t>
            </a:r>
            <a:endParaRPr lang="fr-FR" altLang="fr-FR" sz="2000" dirty="0" smtClean="0"/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smtClean="0"/>
              <a:t>Licence : LGPL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smtClean="0"/>
              <a:t>Linux, Windows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dirty="0" smtClean="0"/>
              <a:t>www.salome-platform.org</a:t>
            </a:r>
          </a:p>
        </p:txBody>
      </p:sp>
      <p:sp>
        <p:nvSpPr>
          <p:cNvPr id="48132" name="Espace réservé du pied de page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48133" name="Espace réservé du contenu 3"/>
          <p:cNvSpPr txBox="1">
            <a:spLocks/>
          </p:cNvSpPr>
          <p:nvPr/>
        </p:nvSpPr>
        <p:spPr bwMode="auto">
          <a:xfrm>
            <a:off x="5867400" y="865188"/>
            <a:ext cx="41259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3838" indent="-223838">
              <a:spcBef>
                <a:spcPct val="20000"/>
              </a:spcBef>
              <a:buSzPct val="115000"/>
              <a:buBlip>
                <a:blip r:embed="rId2"/>
              </a:buBlip>
              <a:defRPr sz="2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06400" indent="-180975">
              <a:spcBef>
                <a:spcPct val="20000"/>
              </a:spcBef>
              <a:buSzPct val="70000"/>
              <a:buBlip>
                <a:blip r:embed="rId3"/>
              </a:buBlip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554038" indent="-146050">
              <a:spcBef>
                <a:spcPct val="20000"/>
              </a:spcBef>
              <a:buSzPct val="70000"/>
              <a:buBlip>
                <a:blip r:embed="rId3"/>
              </a:buBlip>
              <a:defRPr sz="1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736600" indent="-180975">
              <a:spcBef>
                <a:spcPct val="20000"/>
              </a:spcBef>
              <a:buSzPct val="45000"/>
              <a:buBlip>
                <a:blip r:embed="rId4"/>
              </a:buBlip>
              <a:defRPr sz="1400">
                <a:solidFill>
                  <a:srgbClr val="5A5A5A"/>
                </a:solidFill>
                <a:latin typeface="Arial" panose="020B0604020202020204" pitchFamily="34" charset="0"/>
              </a:defRPr>
            </a:lvl4pPr>
            <a:lvl5pPr marL="863600" indent="-125413">
              <a:spcBef>
                <a:spcPct val="20000"/>
              </a:spcBef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5pPr>
            <a:lvl6pPr marL="13208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6pPr>
            <a:lvl7pPr marL="17780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7pPr>
            <a:lvl8pPr marL="22352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8pPr>
            <a:lvl9pPr marL="26924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fr-FR" altLang="fr-FR" sz="1800"/>
          </a:p>
        </p:txBody>
      </p:sp>
      <p:sp>
        <p:nvSpPr>
          <p:cNvPr id="48134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3" y="1474788"/>
            <a:ext cx="4127500" cy="45259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fr-FR" sz="1800" smtClean="0"/>
              <a:t>A specific platform : SALOME-HYDRO</a:t>
            </a:r>
          </a:p>
        </p:txBody>
      </p:sp>
      <p:pic>
        <p:nvPicPr>
          <p:cNvPr id="10" name="Espace réservé du contenu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710113" y="1836738"/>
            <a:ext cx="4127500" cy="27495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005BBB"/>
                </a:solidFill>
              </a:rPr>
              <a:t>SIAM-UQ 2016, OpenTURNS</a:t>
            </a:r>
          </a:p>
        </p:txBody>
      </p:sp>
      <p:sp>
        <p:nvSpPr>
          <p:cNvPr id="4915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OpenTURNS and Salome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1928813" y="2786063"/>
            <a:ext cx="5853112" cy="10715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endParaRPr lang="fr-FR" b="1">
              <a:solidFill>
                <a:srgbClr val="005BBB"/>
              </a:solidFill>
              <a:latin typeface="+mn-lt"/>
            </a:endParaRPr>
          </a:p>
        </p:txBody>
      </p:sp>
      <p:sp>
        <p:nvSpPr>
          <p:cNvPr id="49157" name="ZoneTexte 7"/>
          <p:cNvSpPr txBox="1">
            <a:spLocks noChangeArrowheads="1"/>
          </p:cNvSpPr>
          <p:nvPr/>
        </p:nvSpPr>
        <p:spPr bwMode="auto">
          <a:xfrm>
            <a:off x="2143125" y="3071813"/>
            <a:ext cx="1500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800" b="1">
                <a:solidFill>
                  <a:srgbClr val="005BBB"/>
                </a:solidFill>
              </a:rPr>
              <a:t>Salome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6072188" y="2976563"/>
            <a:ext cx="1571625" cy="7381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fr-FR" sz="1600" b="1" dirty="0">
                <a:solidFill>
                  <a:srgbClr val="005BBB"/>
                </a:solidFill>
                <a:latin typeface="+mn-lt"/>
              </a:rPr>
              <a:t>YACS</a:t>
            </a:r>
          </a:p>
          <a:p>
            <a:pPr eaLnBrk="1" hangingPunct="1">
              <a:defRPr/>
            </a:pP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JobManager</a:t>
            </a:r>
            <a:endParaRPr lang="fr-FR" sz="1600" b="1" dirty="0">
              <a:solidFill>
                <a:srgbClr val="005BBB"/>
              </a:solidFill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3786188" y="2976563"/>
            <a:ext cx="2143125" cy="7381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fr-FR" sz="1600" b="1" dirty="0">
                <a:solidFill>
                  <a:srgbClr val="005BBB"/>
                </a:solidFill>
                <a:latin typeface="+mn-lt"/>
              </a:rPr>
              <a:t>Modules : </a:t>
            </a: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Mesh</a:t>
            </a:r>
            <a:r>
              <a:rPr lang="fr-FR" sz="1600" b="1" dirty="0">
                <a:solidFill>
                  <a:srgbClr val="005BBB"/>
                </a:solidFill>
                <a:latin typeface="+mn-lt"/>
              </a:rPr>
              <a:t>, </a:t>
            </a: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Paravis</a:t>
            </a:r>
            <a:r>
              <a:rPr lang="fr-FR" sz="1600" b="1" dirty="0">
                <a:solidFill>
                  <a:srgbClr val="005BBB"/>
                </a:solidFill>
                <a:latin typeface="+mn-lt"/>
              </a:rPr>
              <a:t>...</a:t>
            </a:r>
          </a:p>
        </p:txBody>
      </p:sp>
      <p:sp>
        <p:nvSpPr>
          <p:cNvPr id="71688" name="Rectangle à coins arrondis 10"/>
          <p:cNvSpPr>
            <a:spLocks noChangeArrowheads="1"/>
          </p:cNvSpPr>
          <p:nvPr/>
        </p:nvSpPr>
        <p:spPr bwMode="auto">
          <a:xfrm>
            <a:off x="5835650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ADAO</a:t>
            </a:r>
          </a:p>
        </p:txBody>
      </p:sp>
      <p:sp>
        <p:nvSpPr>
          <p:cNvPr id="71689" name="Rectangle à coins arrondis 11"/>
          <p:cNvSpPr>
            <a:spLocks noChangeArrowheads="1"/>
          </p:cNvSpPr>
          <p:nvPr/>
        </p:nvSpPr>
        <p:spPr bwMode="auto">
          <a:xfrm>
            <a:off x="3906838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err="1" smtClean="0">
                <a:solidFill>
                  <a:srgbClr val="FFFFFF"/>
                </a:solidFill>
              </a:rPr>
              <a:t>Parametric</a:t>
            </a:r>
            <a:endParaRPr lang="fr-FR" altLang="fr-FR" b="1" dirty="0" smtClean="0">
              <a:solidFill>
                <a:srgbClr val="FFFFFF"/>
              </a:solidFill>
            </a:endParaRPr>
          </a:p>
        </p:txBody>
      </p:sp>
      <p:sp>
        <p:nvSpPr>
          <p:cNvPr id="49162" name="Rectangle à coins arrondis 12"/>
          <p:cNvSpPr>
            <a:spLocks noChangeArrowheads="1"/>
          </p:cNvSpPr>
          <p:nvPr/>
        </p:nvSpPr>
        <p:spPr bwMode="auto">
          <a:xfrm>
            <a:off x="1919288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rgbClr val="33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1">
                <a:solidFill>
                  <a:srgbClr val="FFFFFF"/>
                </a:solidFill>
              </a:rPr>
              <a:t>OpenTURNS</a:t>
            </a:r>
          </a:p>
        </p:txBody>
      </p:sp>
      <p:cxnSp>
        <p:nvCxnSpPr>
          <p:cNvPr id="49163" name="Connecteur droit 23"/>
          <p:cNvCxnSpPr>
            <a:cxnSpLocks noChangeShapeType="1"/>
            <a:stCxn id="71689" idx="0"/>
          </p:cNvCxnSpPr>
          <p:nvPr/>
        </p:nvCxnSpPr>
        <p:spPr bwMode="auto">
          <a:xfrm rot="5400000" flipH="1" flipV="1">
            <a:off x="4609306" y="4488657"/>
            <a:ext cx="309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4" name="Forme 25"/>
          <p:cNvCxnSpPr>
            <a:cxnSpLocks noChangeShapeType="1"/>
            <a:endCxn id="9" idx="2"/>
          </p:cNvCxnSpPr>
          <p:nvPr/>
        </p:nvCxnSpPr>
        <p:spPr bwMode="auto">
          <a:xfrm flipV="1">
            <a:off x="4759325" y="3714750"/>
            <a:ext cx="2098675" cy="6191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5" name="Connecteur droit 26"/>
          <p:cNvCxnSpPr>
            <a:cxnSpLocks noChangeShapeType="1"/>
          </p:cNvCxnSpPr>
          <p:nvPr/>
        </p:nvCxnSpPr>
        <p:spPr bwMode="auto">
          <a:xfrm flipH="1" flipV="1">
            <a:off x="6478588" y="4333875"/>
            <a:ext cx="0" cy="309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8" name="Rectangle 57"/>
          <p:cNvSpPr>
            <a:spLocks noChangeArrowheads="1"/>
          </p:cNvSpPr>
          <p:nvPr/>
        </p:nvSpPr>
        <p:spPr bwMode="auto">
          <a:xfrm>
            <a:off x="3902075" y="5429250"/>
            <a:ext cx="1714500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GUI</a:t>
            </a:r>
          </a:p>
        </p:txBody>
      </p:sp>
      <p:sp>
        <p:nvSpPr>
          <p:cNvPr id="71699" name="Rectangle 58"/>
          <p:cNvSpPr>
            <a:spLocks noChangeArrowheads="1"/>
          </p:cNvSpPr>
          <p:nvPr/>
        </p:nvSpPr>
        <p:spPr bwMode="auto">
          <a:xfrm>
            <a:off x="5835650" y="5438775"/>
            <a:ext cx="1714500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GUI</a:t>
            </a:r>
            <a:endParaRPr lang="fr-FR" altLang="fr-FR" b="1" dirty="0">
              <a:solidFill>
                <a:srgbClr val="FFFFFF"/>
              </a:solidFill>
            </a:endParaRPr>
          </a:p>
        </p:txBody>
      </p:sp>
      <p:sp>
        <p:nvSpPr>
          <p:cNvPr id="49168" name="Rectangle 59"/>
          <p:cNvSpPr>
            <a:spLocks noChangeArrowheads="1"/>
          </p:cNvSpPr>
          <p:nvPr/>
        </p:nvSpPr>
        <p:spPr bwMode="auto">
          <a:xfrm>
            <a:off x="1928813" y="5448300"/>
            <a:ext cx="1714500" cy="285750"/>
          </a:xfrm>
          <a:prstGeom prst="rect">
            <a:avLst/>
          </a:prstGeom>
          <a:solidFill>
            <a:srgbClr val="33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1">
                <a:solidFill>
                  <a:srgbClr val="FFFFFF"/>
                </a:solidFill>
              </a:rPr>
              <a:t>GUI</a:t>
            </a:r>
          </a:p>
        </p:txBody>
      </p:sp>
      <p:sp>
        <p:nvSpPr>
          <p:cNvPr id="65" name="Rectangle à coins arrondis 64"/>
          <p:cNvSpPr/>
          <p:nvPr/>
        </p:nvSpPr>
        <p:spPr bwMode="auto">
          <a:xfrm>
            <a:off x="1431925" y="1428750"/>
            <a:ext cx="1714500" cy="7143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r>
              <a:rPr lang="fr-FR" b="1" dirty="0" err="1">
                <a:solidFill>
                  <a:srgbClr val="FFFFFF"/>
                </a:solidFill>
                <a:latin typeface="+mn-lt"/>
              </a:rPr>
              <a:t>Telemac</a:t>
            </a:r>
            <a:endParaRPr lang="fr-FR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9170" name="Flèche courbée vers la droite 68"/>
          <p:cNvSpPr>
            <a:spLocks noChangeArrowheads="1"/>
          </p:cNvSpPr>
          <p:nvPr/>
        </p:nvSpPr>
        <p:spPr bwMode="auto">
          <a:xfrm>
            <a:off x="1968500" y="2143125"/>
            <a:ext cx="214313" cy="64293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1" name="Flèche courbée vers la droite 71"/>
          <p:cNvSpPr>
            <a:spLocks noChangeArrowheads="1"/>
          </p:cNvSpPr>
          <p:nvPr/>
        </p:nvSpPr>
        <p:spPr bwMode="auto">
          <a:xfrm rot="10800000">
            <a:off x="2397125" y="2143125"/>
            <a:ext cx="214313" cy="64293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cxnSp>
        <p:nvCxnSpPr>
          <p:cNvPr id="49172" name="Connecteur droit 92"/>
          <p:cNvCxnSpPr>
            <a:cxnSpLocks noChangeShapeType="1"/>
          </p:cNvCxnSpPr>
          <p:nvPr/>
        </p:nvCxnSpPr>
        <p:spPr bwMode="auto">
          <a:xfrm flipV="1">
            <a:off x="2803525" y="4335463"/>
            <a:ext cx="0" cy="307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à coins arrondis 35"/>
          <p:cNvSpPr/>
          <p:nvPr/>
        </p:nvSpPr>
        <p:spPr bwMode="auto">
          <a:xfrm>
            <a:off x="6380163" y="1439863"/>
            <a:ext cx="1714500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r>
              <a:rPr lang="fr-FR" b="1" dirty="0">
                <a:solidFill>
                  <a:srgbClr val="FFFFFF"/>
                </a:solidFill>
                <a:latin typeface="+mn-lt"/>
              </a:rPr>
              <a:t>Saturne</a:t>
            </a:r>
          </a:p>
        </p:txBody>
      </p:sp>
      <p:sp>
        <p:nvSpPr>
          <p:cNvPr id="49174" name="Flèche courbée vers la droite 67"/>
          <p:cNvSpPr>
            <a:spLocks noChangeArrowheads="1"/>
          </p:cNvSpPr>
          <p:nvPr/>
        </p:nvSpPr>
        <p:spPr bwMode="auto">
          <a:xfrm>
            <a:off x="6919913" y="2154238"/>
            <a:ext cx="214312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5" name="Flèche courbée vers la droite 70"/>
          <p:cNvSpPr>
            <a:spLocks noChangeArrowheads="1"/>
          </p:cNvSpPr>
          <p:nvPr/>
        </p:nvSpPr>
        <p:spPr bwMode="auto">
          <a:xfrm rot="10800000">
            <a:off x="7308850" y="2154238"/>
            <a:ext cx="214313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39" name="Rectangle à coins arrondis 63"/>
          <p:cNvSpPr>
            <a:spLocks noChangeArrowheads="1"/>
          </p:cNvSpPr>
          <p:nvPr/>
        </p:nvSpPr>
        <p:spPr bwMode="auto">
          <a:xfrm>
            <a:off x="3906838" y="1452563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smtClean="0">
                <a:solidFill>
                  <a:srgbClr val="FFFFFF"/>
                </a:solidFill>
              </a:rPr>
              <a:t>Code_Aster</a:t>
            </a:r>
          </a:p>
        </p:txBody>
      </p:sp>
      <p:sp>
        <p:nvSpPr>
          <p:cNvPr id="49177" name="Flèche courbée vers la droite 66"/>
          <p:cNvSpPr>
            <a:spLocks noChangeArrowheads="1"/>
          </p:cNvSpPr>
          <p:nvPr/>
        </p:nvSpPr>
        <p:spPr bwMode="auto">
          <a:xfrm>
            <a:off x="4335463" y="2166938"/>
            <a:ext cx="214312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8" name="Flèche courbée vers la droite 69"/>
          <p:cNvSpPr>
            <a:spLocks noChangeArrowheads="1"/>
          </p:cNvSpPr>
          <p:nvPr/>
        </p:nvSpPr>
        <p:spPr bwMode="auto">
          <a:xfrm rot="10800000">
            <a:off x="4702175" y="2166938"/>
            <a:ext cx="214313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cxnSp>
        <p:nvCxnSpPr>
          <p:cNvPr id="49179" name="Connecteur droit 92"/>
          <p:cNvCxnSpPr>
            <a:cxnSpLocks noChangeShapeType="1"/>
          </p:cNvCxnSpPr>
          <p:nvPr/>
        </p:nvCxnSpPr>
        <p:spPr bwMode="auto">
          <a:xfrm>
            <a:off x="2803525" y="4324350"/>
            <a:ext cx="1960563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64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900" b="1" kern="0" dirty="0" err="1">
                <a:solidFill>
                  <a:schemeClr val="accent2"/>
                </a:solidFill>
              </a:rPr>
              <a:t>OpenTURNS</a:t>
            </a:r>
            <a:r>
              <a:rPr lang="fr-FR" altLang="fr-FR" sz="2900" b="1" kern="0" dirty="0">
                <a:solidFill>
                  <a:schemeClr val="accent2"/>
                </a:solidFill>
              </a:rPr>
              <a:t> : Utilisation de YACS</a:t>
            </a:r>
          </a:p>
        </p:txBody>
      </p:sp>
      <p:sp>
        <p:nvSpPr>
          <p:cNvPr id="55299" name="Espace réservé du pied de page 2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mtClean="0">
                <a:solidFill>
                  <a:srgbClr val="7F7F7F"/>
                </a:solidFill>
              </a:rPr>
              <a:t>SIAM-UQ 2016, OpenTURNS</a:t>
            </a:r>
          </a:p>
        </p:txBody>
      </p:sp>
      <p:pic>
        <p:nvPicPr>
          <p:cNvPr id="55300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74788"/>
            <a:ext cx="8353425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Some EDF </a:t>
            </a:r>
            <a:r>
              <a:rPr lang="en-US" altLang="fr-FR" dirty="0"/>
              <a:t>a</a:t>
            </a:r>
            <a:r>
              <a:rPr lang="en-US" altLang="fr-FR" dirty="0" smtClean="0"/>
              <a:t>pplications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fr-FR" sz="2100" dirty="0" err="1" smtClean="0"/>
              <a:t>Safety</a:t>
            </a:r>
            <a:r>
              <a:rPr lang="fr-FR" sz="2100" dirty="0" smtClean="0"/>
              <a:t> and </a:t>
            </a:r>
            <a:r>
              <a:rPr lang="fr-FR" sz="2100" dirty="0" err="1" smtClean="0"/>
              <a:t>reliability</a:t>
            </a:r>
            <a:r>
              <a:rPr lang="fr-FR" sz="2100" dirty="0" smtClean="0"/>
              <a:t> of structures : </a:t>
            </a:r>
          </a:p>
          <a:p>
            <a:pPr lvl="1">
              <a:defRPr/>
            </a:pPr>
            <a:r>
              <a:rPr lang="fr-FR" sz="1400" dirty="0" err="1" smtClean="0">
                <a:solidFill>
                  <a:schemeClr val="bg2"/>
                </a:solidFill>
              </a:rPr>
              <a:t>Margins</a:t>
            </a:r>
            <a:r>
              <a:rPr lang="fr-FR" sz="1400" dirty="0" smtClean="0">
                <a:solidFill>
                  <a:schemeClr val="bg2"/>
                </a:solidFill>
              </a:rPr>
              <a:t> </a:t>
            </a:r>
            <a:r>
              <a:rPr lang="fr-FR" sz="1400" dirty="0" err="1" smtClean="0">
                <a:solidFill>
                  <a:schemeClr val="bg2"/>
                </a:solidFill>
              </a:rPr>
              <a:t>assessment</a:t>
            </a:r>
            <a:endParaRPr lang="fr-FR" sz="1400" dirty="0" smtClean="0">
              <a:solidFill>
                <a:schemeClr val="bg2"/>
              </a:solidFill>
            </a:endParaRPr>
          </a:p>
          <a:p>
            <a:pPr lvl="1">
              <a:defRPr/>
            </a:pPr>
            <a:r>
              <a:rPr lang="fr-FR" sz="1400" dirty="0" err="1">
                <a:solidFill>
                  <a:schemeClr val="bg2"/>
                </a:solidFill>
              </a:rPr>
              <a:t>S</a:t>
            </a:r>
            <a:r>
              <a:rPr lang="fr-FR" sz="1400" dirty="0" err="1" smtClean="0">
                <a:solidFill>
                  <a:schemeClr val="bg2"/>
                </a:solidFill>
              </a:rPr>
              <a:t>afety</a:t>
            </a:r>
            <a:r>
              <a:rPr lang="fr-FR" sz="1400" dirty="0" smtClean="0">
                <a:solidFill>
                  <a:schemeClr val="bg2"/>
                </a:solidFill>
              </a:rPr>
              <a:t> compliance</a:t>
            </a:r>
          </a:p>
          <a:p>
            <a:pPr marL="225425" lvl="1" indent="0">
              <a:buNone/>
              <a:defRPr/>
            </a:pPr>
            <a:endParaRPr lang="fr-FR" sz="1400" dirty="0" smtClean="0">
              <a:solidFill>
                <a:schemeClr val="bg2"/>
              </a:solidFill>
            </a:endParaRPr>
          </a:p>
          <a:p>
            <a:pPr>
              <a:defRPr/>
            </a:pPr>
            <a:r>
              <a:rPr lang="fr-FR" sz="2100" dirty="0" smtClean="0"/>
              <a:t>Calibration/validation</a:t>
            </a:r>
            <a:r>
              <a:rPr lang="fr-FR" sz="2100" dirty="0" smtClean="0">
                <a:solidFill>
                  <a:schemeClr val="bg2"/>
                </a:solidFill>
              </a:rPr>
              <a:t> </a:t>
            </a:r>
            <a:endParaRPr lang="fr-FR" sz="2100" dirty="0">
              <a:solidFill>
                <a:schemeClr val="bg2"/>
              </a:solidFill>
            </a:endParaRPr>
          </a:p>
          <a:p>
            <a:pPr lvl="1">
              <a:defRPr/>
            </a:pPr>
            <a:r>
              <a:rPr lang="fr-FR" sz="1400" dirty="0" err="1" smtClean="0">
                <a:solidFill>
                  <a:schemeClr val="bg2"/>
                </a:solidFill>
              </a:rPr>
              <a:t>quality</a:t>
            </a:r>
            <a:r>
              <a:rPr lang="fr-FR" sz="1400" dirty="0" smtClean="0">
                <a:solidFill>
                  <a:schemeClr val="bg2"/>
                </a:solidFill>
              </a:rPr>
              <a:t> of </a:t>
            </a:r>
            <a:r>
              <a:rPr lang="fr-FR" sz="1400" dirty="0" err="1" smtClean="0">
                <a:solidFill>
                  <a:schemeClr val="bg2"/>
                </a:solidFill>
              </a:rPr>
              <a:t>our</a:t>
            </a:r>
            <a:r>
              <a:rPr lang="fr-FR" sz="1400" dirty="0" smtClean="0">
                <a:solidFill>
                  <a:schemeClr val="bg2"/>
                </a:solidFill>
              </a:rPr>
              <a:t> </a:t>
            </a:r>
            <a:r>
              <a:rPr lang="fr-FR" sz="1400" dirty="0" err="1" smtClean="0">
                <a:solidFill>
                  <a:schemeClr val="bg2"/>
                </a:solidFill>
              </a:rPr>
              <a:t>studies</a:t>
            </a:r>
            <a:endParaRPr lang="fr-FR" sz="1400" dirty="0" smtClean="0">
              <a:solidFill>
                <a:schemeClr val="bg2"/>
              </a:solidFill>
            </a:endParaRPr>
          </a:p>
          <a:p>
            <a:pPr lvl="1">
              <a:defRPr/>
            </a:pPr>
            <a:r>
              <a:rPr lang="fr-FR" sz="1400" dirty="0" err="1" smtClean="0">
                <a:solidFill>
                  <a:schemeClr val="bg2"/>
                </a:solidFill>
              </a:rPr>
              <a:t>validity</a:t>
            </a:r>
            <a:r>
              <a:rPr lang="fr-FR" sz="1400" dirty="0" smtClean="0">
                <a:solidFill>
                  <a:schemeClr val="bg2"/>
                </a:solidFill>
              </a:rPr>
              <a:t> </a:t>
            </a:r>
            <a:r>
              <a:rPr lang="fr-FR" sz="1400" dirty="0" err="1" smtClean="0">
                <a:solidFill>
                  <a:schemeClr val="bg2"/>
                </a:solidFill>
              </a:rPr>
              <a:t>domain</a:t>
            </a:r>
            <a:r>
              <a:rPr lang="fr-FR" sz="1400" dirty="0" smtClean="0">
                <a:solidFill>
                  <a:schemeClr val="bg2"/>
                </a:solidFill>
              </a:rPr>
              <a:t> of </a:t>
            </a:r>
            <a:r>
              <a:rPr lang="fr-FR" sz="1400" dirty="0" err="1" smtClean="0">
                <a:solidFill>
                  <a:schemeClr val="bg2"/>
                </a:solidFill>
              </a:rPr>
              <a:t>numerical</a:t>
            </a:r>
            <a:r>
              <a:rPr lang="fr-FR" sz="1400" dirty="0" smtClean="0">
                <a:solidFill>
                  <a:schemeClr val="bg2"/>
                </a:solidFill>
              </a:rPr>
              <a:t> codes (« VVUQ »)</a:t>
            </a:r>
            <a:endParaRPr lang="fr-FR" sz="1400" dirty="0">
              <a:solidFill>
                <a:schemeClr val="bg2"/>
              </a:solidFill>
            </a:endParaRPr>
          </a:p>
          <a:p>
            <a:pPr lvl="1">
              <a:defRPr/>
            </a:pPr>
            <a:endParaRPr lang="fr-FR" sz="1500" dirty="0">
              <a:solidFill>
                <a:schemeClr val="bg2"/>
              </a:solidFill>
            </a:endParaRPr>
          </a:p>
          <a:p>
            <a:pPr>
              <a:defRPr/>
            </a:pPr>
            <a:r>
              <a:rPr lang="fr-FR" sz="2100" dirty="0" err="1" smtClean="0"/>
              <a:t>Robust</a:t>
            </a:r>
            <a:r>
              <a:rPr lang="fr-FR" sz="2100" dirty="0" smtClean="0"/>
              <a:t> </a:t>
            </a:r>
            <a:r>
              <a:rPr lang="fr-FR" sz="2100" dirty="0" err="1" smtClean="0"/>
              <a:t>Optimization</a:t>
            </a:r>
            <a:endParaRPr lang="fr-FR" sz="2100" dirty="0" smtClean="0"/>
          </a:p>
          <a:p>
            <a:pPr lvl="1">
              <a:defRPr/>
            </a:pPr>
            <a:r>
              <a:rPr lang="fr-FR" sz="1400" dirty="0">
                <a:solidFill>
                  <a:schemeClr val="bg2"/>
                </a:solidFill>
              </a:rPr>
              <a:t>Performance of new </a:t>
            </a:r>
            <a:r>
              <a:rPr lang="fr-FR" sz="1400" dirty="0" err="1">
                <a:solidFill>
                  <a:schemeClr val="bg2"/>
                </a:solidFill>
              </a:rPr>
              <a:t>systems</a:t>
            </a:r>
            <a:endParaRPr lang="fr-FR" sz="1400" dirty="0">
              <a:solidFill>
                <a:schemeClr val="bg2"/>
              </a:solidFill>
            </a:endParaRPr>
          </a:p>
          <a:p>
            <a:pPr lvl="1">
              <a:defRPr/>
            </a:pPr>
            <a:r>
              <a:rPr lang="fr-FR" sz="1400" dirty="0" err="1">
                <a:solidFill>
                  <a:schemeClr val="bg2"/>
                </a:solidFill>
              </a:rPr>
              <a:t>Optimization</a:t>
            </a:r>
            <a:r>
              <a:rPr lang="fr-FR" sz="1400" dirty="0">
                <a:solidFill>
                  <a:schemeClr val="bg2"/>
                </a:solidFill>
              </a:rPr>
              <a:t> of maintenance </a:t>
            </a:r>
            <a:r>
              <a:rPr lang="fr-FR" sz="1400" dirty="0" err="1">
                <a:solidFill>
                  <a:schemeClr val="bg2"/>
                </a:solidFill>
              </a:rPr>
              <a:t>policy</a:t>
            </a:r>
            <a:endParaRPr lang="fr-FR" sz="1400" dirty="0">
              <a:solidFill>
                <a:schemeClr val="bg2"/>
              </a:solidFill>
            </a:endParaRPr>
          </a:p>
          <a:p>
            <a:pPr marL="225425" lvl="1" indent="0">
              <a:buNone/>
              <a:defRPr/>
            </a:pPr>
            <a:endParaRPr lang="fr-FR" sz="1500" dirty="0"/>
          </a:p>
          <a:p>
            <a:pPr lvl="1">
              <a:defRPr/>
            </a:pPr>
            <a:endParaRPr lang="fr-FR" sz="300" dirty="0" smtClean="0">
              <a:solidFill>
                <a:schemeClr val="bg2"/>
              </a:solidFill>
            </a:endParaRPr>
          </a:p>
          <a:p>
            <a:pPr>
              <a:defRPr/>
            </a:pPr>
            <a:endParaRPr lang="fr-FR" altLang="fr-FR" sz="2100" dirty="0">
              <a:solidFill>
                <a:schemeClr val="bg2"/>
              </a:solidFill>
            </a:endParaRPr>
          </a:p>
          <a:p>
            <a:pPr marL="0" indent="0">
              <a:buNone/>
              <a:defRPr/>
            </a:pPr>
            <a:endParaRPr lang="en-US" altLang="fr-FR" dirty="0" smtClean="0"/>
          </a:p>
        </p:txBody>
      </p:sp>
      <p:pic>
        <p:nvPicPr>
          <p:cNvPr id="5" name="Picture 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1200" y="5005508"/>
            <a:ext cx="2550916" cy="126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071200" y="6268601"/>
            <a:ext cx="313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solidFill>
                  <a:srgbClr val="C00000"/>
                </a:solidFill>
              </a:rPr>
              <a:t>Optimization</a:t>
            </a:r>
            <a:r>
              <a:rPr lang="fr-FR" sz="1200" b="1" dirty="0" smtClean="0">
                <a:solidFill>
                  <a:srgbClr val="C00000"/>
                </a:solidFill>
              </a:rPr>
              <a:t> of buildings’ </a:t>
            </a:r>
            <a:r>
              <a:rPr lang="fr-FR" sz="1200" b="1" dirty="0" err="1" smtClean="0">
                <a:solidFill>
                  <a:srgbClr val="C00000"/>
                </a:solidFill>
              </a:rPr>
              <a:t>energy</a:t>
            </a:r>
            <a:r>
              <a:rPr lang="fr-FR" sz="1200" b="1" dirty="0" smtClean="0">
                <a:solidFill>
                  <a:srgbClr val="C00000"/>
                </a:solidFill>
              </a:rPr>
              <a:t> performance</a:t>
            </a:r>
            <a:endParaRPr lang="fr-FR" sz="1200" b="1" dirty="0">
              <a:solidFill>
                <a:srgbClr val="C000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87" y="3671577"/>
            <a:ext cx="3204038" cy="198753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658443" y="5631390"/>
            <a:ext cx="3133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 smtClean="0"/>
              <a:t>Inverse calibration of Strickler coefficient in a flood model</a:t>
            </a:r>
            <a:endParaRPr lang="fr-FR" sz="1200" b="1" dirty="0"/>
          </a:p>
        </p:txBody>
      </p:sp>
      <p:pic>
        <p:nvPicPr>
          <p:cNvPr id="11" name="Picture 6" descr="C:\Users\C61372\Documents\Activites2013\Projet Cooliss - 2013\Scilab Tec 2013\Cooliss Scilab Tec 2013 - Images\Aéroréfrigérant - Civau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99" y="413639"/>
            <a:ext cx="1550102" cy="232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897224" y="2757508"/>
            <a:ext cx="1462959" cy="452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>
            <a:spAutoFit/>
          </a:bodyPr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10000"/>
              </a:lnSpc>
              <a:buClr>
                <a:schemeClr val="accent2"/>
              </a:buClr>
              <a:buSzPct val="70000"/>
            </a:pPr>
            <a:r>
              <a:rPr lang="fr-FR" altLang="fr-FR" sz="1200" b="1" dirty="0" err="1" smtClean="0">
                <a:solidFill>
                  <a:srgbClr val="C00000"/>
                </a:solidFill>
                <a:cs typeface="+mn-cs"/>
              </a:rPr>
              <a:t>Cooling</a:t>
            </a:r>
            <a:r>
              <a:rPr lang="fr-FR" altLang="fr-FR" sz="1200" b="1" dirty="0" smtClean="0">
                <a:solidFill>
                  <a:srgbClr val="C00000"/>
                </a:solidFill>
                <a:cs typeface="+mn-cs"/>
              </a:rPr>
              <a:t> </a:t>
            </a:r>
            <a:r>
              <a:rPr lang="fr-FR" altLang="fr-FR" sz="1200" b="1" dirty="0" err="1" smtClean="0">
                <a:solidFill>
                  <a:srgbClr val="C00000"/>
                </a:solidFill>
                <a:cs typeface="+mn-cs"/>
              </a:rPr>
              <a:t>tower</a:t>
            </a:r>
            <a:r>
              <a:rPr lang="fr-FR" altLang="fr-FR" sz="1200" b="1" dirty="0" smtClean="0">
                <a:solidFill>
                  <a:srgbClr val="C00000"/>
                </a:solidFill>
                <a:cs typeface="+mn-cs"/>
              </a:rPr>
              <a:t>, </a:t>
            </a:r>
            <a:br>
              <a:rPr lang="fr-FR" altLang="fr-FR" sz="1200" b="1" dirty="0" smtClean="0">
                <a:solidFill>
                  <a:srgbClr val="C00000"/>
                </a:solidFill>
                <a:cs typeface="+mn-cs"/>
              </a:rPr>
            </a:br>
            <a:r>
              <a:rPr lang="fr-FR" altLang="fr-FR" sz="1200" b="1" dirty="0" smtClean="0">
                <a:solidFill>
                  <a:srgbClr val="C00000"/>
                </a:solidFill>
                <a:cs typeface="+mn-cs"/>
              </a:rPr>
              <a:t>Civaux </a:t>
            </a:r>
            <a:r>
              <a:rPr lang="fr-FR" altLang="fr-FR" sz="1200" b="1" dirty="0">
                <a:solidFill>
                  <a:srgbClr val="C00000"/>
                </a:solidFill>
                <a:cs typeface="+mn-cs"/>
              </a:rPr>
              <a:t>(Vienne)</a:t>
            </a:r>
            <a:endParaRPr lang="en-GB" altLang="fr-FR" sz="1200" b="1" dirty="0">
              <a:solidFill>
                <a:srgbClr val="C00000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smtClean="0"/>
              <a:t>Contexte général de SALOME</a:t>
            </a:r>
          </a:p>
        </p:txBody>
      </p:sp>
      <p:sp>
        <p:nvSpPr>
          <p:cNvPr id="77827" name="Espace réservé du contenu 2"/>
          <p:cNvSpPr>
            <a:spLocks noGrp="1"/>
          </p:cNvSpPr>
          <p:nvPr>
            <p:ph idx="1"/>
          </p:nvPr>
        </p:nvSpPr>
        <p:spPr>
          <a:xfrm>
            <a:off x="431800" y="1529112"/>
            <a:ext cx="8405813" cy="4525962"/>
          </a:xfrm>
        </p:spPr>
        <p:txBody>
          <a:bodyPr/>
          <a:lstStyle/>
          <a:p>
            <a:r>
              <a:rPr lang="fr-FR" altLang="fr-FR" dirty="0" smtClean="0"/>
              <a:t>Simulation numérique des systèmes physiques d’intérêt EDF</a:t>
            </a:r>
          </a:p>
          <a:p>
            <a:endParaRPr lang="fr-FR" altLang="fr-FR" dirty="0" smtClean="0"/>
          </a:p>
          <a:p>
            <a:endParaRPr lang="fr-FR" altLang="fr-FR" dirty="0" smtClean="0"/>
          </a:p>
          <a:p>
            <a:endParaRPr lang="fr-FR" altLang="fr-FR" dirty="0" smtClean="0"/>
          </a:p>
          <a:p>
            <a:pPr lvl="2"/>
            <a:endParaRPr lang="fr-FR" altLang="fr-FR" dirty="0" smtClean="0"/>
          </a:p>
          <a:p>
            <a:pPr lvl="2"/>
            <a:r>
              <a:rPr lang="fr-FR" altLang="fr-FR" sz="1200" dirty="0" smtClean="0"/>
              <a:t>Mécanique (</a:t>
            </a:r>
            <a:r>
              <a:rPr lang="fr-FR" altLang="fr-FR" sz="1200" dirty="0" err="1" smtClean="0"/>
              <a:t>Code_Aster</a:t>
            </a:r>
            <a:r>
              <a:rPr lang="fr-FR" altLang="fr-FR" sz="1200" dirty="0" smtClean="0"/>
              <a:t>)</a:t>
            </a:r>
          </a:p>
          <a:p>
            <a:pPr lvl="2"/>
            <a:r>
              <a:rPr lang="fr-FR" altLang="fr-FR" sz="1200" dirty="0" err="1" smtClean="0"/>
              <a:t>Thermohydraulique</a:t>
            </a:r>
            <a:r>
              <a:rPr lang="fr-FR" altLang="fr-FR" sz="1200" dirty="0" smtClean="0"/>
              <a:t> (</a:t>
            </a:r>
            <a:r>
              <a:rPr lang="fr-FR" altLang="fr-FR" sz="1200" dirty="0" err="1" smtClean="0"/>
              <a:t>Code_Saturne</a:t>
            </a:r>
            <a:r>
              <a:rPr lang="fr-FR" altLang="fr-FR" sz="1200" dirty="0" smtClean="0"/>
              <a:t>, </a:t>
            </a:r>
            <a:r>
              <a:rPr lang="fr-FR" altLang="fr-FR" sz="1200" dirty="0" err="1" smtClean="0"/>
              <a:t>Neptune_CFD</a:t>
            </a:r>
            <a:r>
              <a:rPr lang="fr-FR" altLang="fr-FR" sz="1200" dirty="0" smtClean="0"/>
              <a:t>)</a:t>
            </a:r>
          </a:p>
          <a:p>
            <a:pPr lvl="2"/>
            <a:r>
              <a:rPr lang="fr-FR" altLang="fr-FR" sz="1200" dirty="0" smtClean="0"/>
              <a:t>Electromagnétisme (Code_CARMEL3D)</a:t>
            </a:r>
          </a:p>
          <a:p>
            <a:pPr lvl="2"/>
            <a:r>
              <a:rPr lang="fr-FR" altLang="fr-FR" sz="1200" dirty="0" smtClean="0"/>
              <a:t>Neutronique (ANDROMEDE)</a:t>
            </a:r>
          </a:p>
          <a:p>
            <a:pPr lvl="2"/>
            <a:r>
              <a:rPr lang="fr-FR" altLang="fr-FR" sz="1200" dirty="0" smtClean="0"/>
              <a:t>Hydraulique à surface libre (</a:t>
            </a:r>
            <a:r>
              <a:rPr lang="fr-FR" altLang="fr-FR" sz="1200" dirty="0" err="1" smtClean="0"/>
              <a:t>Telemac</a:t>
            </a:r>
            <a:r>
              <a:rPr lang="fr-FR" altLang="fr-FR" sz="1200" dirty="0" smtClean="0"/>
              <a:t>, Mascaret)</a:t>
            </a:r>
          </a:p>
          <a:p>
            <a:pPr lvl="2"/>
            <a:r>
              <a:rPr lang="fr-FR" altLang="fr-FR" sz="1200" dirty="0" smtClean="0"/>
              <a:t>…</a:t>
            </a:r>
            <a:endParaRPr lang="fr-FR" altLang="fr-FR" dirty="0" smtClean="0"/>
          </a:p>
          <a:p>
            <a:r>
              <a:rPr lang="fr-FR" altLang="fr-FR" dirty="0" smtClean="0"/>
              <a:t>Besoins génériques de la simulation </a:t>
            </a:r>
            <a:br>
              <a:rPr lang="fr-FR" altLang="fr-FR" dirty="0" smtClean="0"/>
            </a:br>
            <a:r>
              <a:rPr lang="fr-FR" altLang="fr-FR" dirty="0" smtClean="0"/>
              <a:t>dans ce domaine</a:t>
            </a:r>
          </a:p>
          <a:p>
            <a:pPr lvl="1"/>
            <a:r>
              <a:rPr lang="fr-FR" altLang="fr-FR" dirty="0" smtClean="0"/>
              <a:t>Modélisation 3D (CAO, maillages, visualisation)</a:t>
            </a:r>
          </a:p>
          <a:p>
            <a:pPr lvl="1"/>
            <a:r>
              <a:rPr lang="fr-FR" altLang="fr-FR" dirty="0" smtClean="0"/>
              <a:t>Orchestration des calculs (composition, distribution)</a:t>
            </a:r>
          </a:p>
          <a:p>
            <a:pPr lvl="1"/>
            <a:r>
              <a:rPr lang="fr-FR" altLang="fr-FR" dirty="0" smtClean="0"/>
              <a:t>Traitement de données complexes (champs, matrices)</a:t>
            </a:r>
          </a:p>
        </p:txBody>
      </p:sp>
      <p:pic>
        <p:nvPicPr>
          <p:cNvPr id="77829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125413"/>
            <a:ext cx="998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images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476625"/>
            <a:ext cx="1349375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Image 11" descr="project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5276850"/>
            <a:ext cx="16351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4356100"/>
            <a:ext cx="2398713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57563"/>
            <a:ext cx="12065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4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2126602"/>
            <a:ext cx="1664132" cy="101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5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4" y="2099887"/>
            <a:ext cx="1358758" cy="125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6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5276850"/>
            <a:ext cx="117951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ccolade ouvrante 18"/>
          <p:cNvSpPr/>
          <p:nvPr/>
        </p:nvSpPr>
        <p:spPr>
          <a:xfrm>
            <a:off x="5867400" y="3429000"/>
            <a:ext cx="433388" cy="2905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7F7F7F"/>
              </a:solidFill>
            </a:endParaRPr>
          </a:p>
        </p:txBody>
      </p:sp>
      <p:pic>
        <p:nvPicPr>
          <p:cNvPr id="77838" name="Imag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1925638"/>
            <a:ext cx="98209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9" name="Imag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042304"/>
            <a:ext cx="1116161" cy="11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40" name="ZoneTexte 21"/>
          <p:cNvSpPr txBox="1">
            <a:spLocks noChangeArrowheads="1"/>
          </p:cNvSpPr>
          <p:nvPr/>
        </p:nvSpPr>
        <p:spPr bwMode="auto">
          <a:xfrm>
            <a:off x="2859955" y="6367881"/>
            <a:ext cx="2952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dirty="0">
                <a:solidFill>
                  <a:srgbClr val="FE5815"/>
                </a:solidFill>
              </a:rPr>
              <a:t>=     Plateforme SALOME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684214" y="6334125"/>
            <a:ext cx="5181600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Design of </a:t>
            </a:r>
            <a:r>
              <a:rPr lang="fr-FR" altLang="fr-FR" dirty="0" err="1" smtClean="0"/>
              <a:t>experiments</a:t>
            </a:r>
            <a:endParaRPr lang="fr-FR" altLang="fr-FR" dirty="0" smtClean="0"/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80505" y="1187450"/>
            <a:ext cx="7978775" cy="315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1243013" indent="-38735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8907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25384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31861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36433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41005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45577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50149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What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for ?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Model exploration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Central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tendency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: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estimate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mean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, standard variation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Create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meta-models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,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e.g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. Polynomial chaos, </a:t>
            </a:r>
            <a:r>
              <a:rPr lang="fr-FR" altLang="fr-FR" sz="1400" b="0" dirty="0" err="1">
                <a:solidFill>
                  <a:schemeClr val="tx2"/>
                </a:solidFill>
                <a:sym typeface="Wingdings" panose="05000000000000000000" pitchFamily="2" charset="2"/>
              </a:rPr>
              <a:t>Kriging</a:t>
            </a:r>
            <a:r>
              <a:rPr lang="fr-FR" altLang="fr-FR" sz="1400" b="0" dirty="0">
                <a:solidFill>
                  <a:schemeClr val="tx2"/>
                </a:solidFill>
                <a:sym typeface="Wingdings" panose="05000000000000000000" pitchFamily="2" charset="2"/>
              </a:rPr>
              <a:t>, etc… </a:t>
            </a:r>
            <a:endParaRPr lang="fr-FR" altLang="fr-FR" sz="1400" b="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Deterministic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sym typeface="Wingdings" panose="05000000000000000000" pitchFamily="2" charset="2"/>
              </a:rPr>
              <a:t>DOEs</a:t>
            </a:r>
            <a:r>
              <a:rPr lang="fr-FR" altLang="fr-FR" sz="1400" b="0" dirty="0" smtClean="0">
                <a:solidFill>
                  <a:schemeClr val="tx2"/>
                </a:solidFill>
                <a:sym typeface="Wingdings" panose="05000000000000000000" pitchFamily="2" charset="2"/>
              </a:rPr>
              <a:t> : 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central composite,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factorial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: axial, composite, box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Probabilistic</a:t>
            </a:r>
            <a:r>
              <a:rPr lang="fr-FR" altLang="fr-FR" sz="1400" b="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DOEs</a:t>
            </a:r>
            <a:r>
              <a:rPr lang="fr-FR" altLang="fr-FR" sz="1400" b="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: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Monte Carlo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with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given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distribution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Bootstrap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resampling</a:t>
            </a:r>
            <a:endParaRPr lang="fr-FR" altLang="fr-FR" sz="1400" b="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Importance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sampling</a:t>
            </a:r>
            <a:endParaRPr lang="fr-FR" altLang="fr-FR" sz="1400" b="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Latin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Hypercuve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Sampling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(LHS) and </a:t>
            </a:r>
            <a:r>
              <a:rPr lang="fr-FR" altLang="fr-FR" sz="1400" b="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optimized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LHS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Low</a:t>
            </a:r>
            <a:r>
              <a:rPr lang="fr-FR" altLang="fr-FR" sz="1400" b="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discrepancy</a:t>
            </a:r>
            <a:r>
              <a:rPr lang="fr-FR" altLang="fr-FR" sz="1400" b="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sequences</a:t>
            </a:r>
            <a:r>
              <a:rPr lang="fr-FR" altLang="fr-FR" sz="1400" b="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: </a:t>
            </a:r>
            <a:r>
              <a:rPr lang="fr-FR" altLang="fr-FR" sz="1400" b="0" dirty="0" err="1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Sobol</a:t>
            </a:r>
            <a:r>
              <a:rPr lang="fr-FR" altLang="fr-FR" sz="1400" b="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, Faure, Halton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" y="4409386"/>
            <a:ext cx="2235957" cy="2232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885" y="4409741"/>
            <a:ext cx="2235600" cy="223164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81" y="4409741"/>
            <a:ext cx="2235957" cy="2232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263" y="4409386"/>
            <a:ext cx="2235957" cy="223200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745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46083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6084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GUI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9" y="1474788"/>
            <a:ext cx="8046154" cy="4525962"/>
          </a:xfr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7947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9" y="1474788"/>
            <a:ext cx="8046154" cy="452596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67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9" y="1474788"/>
            <a:ext cx="8046154" cy="4525962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966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46083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6084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Trainings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 eaLnBrk="1" hangingPunct="1">
              <a:buClr>
                <a:srgbClr val="C21200"/>
              </a:buClr>
              <a:buSzPct val="100000"/>
              <a:buFontTx/>
              <a:buNone/>
              <a:defRPr/>
            </a:pPr>
            <a:r>
              <a:rPr lang="fr-FR" altLang="fr-FR" sz="1800" b="1" dirty="0">
                <a:ea typeface="+mn-ea"/>
                <a:cs typeface="+mn-cs"/>
              </a:rPr>
              <a:t>EDF</a:t>
            </a:r>
          </a:p>
          <a:p>
            <a:pPr lvl="1" eaLnBrk="1" hangingPunct="1">
              <a:buClr>
                <a:srgbClr val="2B6396"/>
              </a:buClr>
              <a:defRPr/>
            </a:pPr>
            <a:r>
              <a:rPr lang="fr-FR" altLang="fr-FR" sz="1800" dirty="0">
                <a:sym typeface="Wingdings" panose="05000000000000000000" pitchFamily="2" charset="2"/>
              </a:rPr>
              <a:t>« </a:t>
            </a:r>
            <a:r>
              <a:rPr lang="fr-FR" altLang="fr-FR" sz="1800" dirty="0" err="1">
                <a:sym typeface="Wingdings" panose="05000000000000000000" pitchFamily="2" charset="2"/>
              </a:rPr>
              <a:t>Uncertainty</a:t>
            </a:r>
            <a:r>
              <a:rPr lang="fr-FR" altLang="fr-FR" sz="1800" dirty="0">
                <a:sym typeface="Wingdings" panose="05000000000000000000" pitchFamily="2" charset="2"/>
              </a:rPr>
              <a:t> Management : Open TURNS </a:t>
            </a:r>
            <a:r>
              <a:rPr lang="fr-FR" altLang="fr-FR" sz="1800" dirty="0" smtClean="0">
                <a:sym typeface="Wingdings" panose="05000000000000000000" pitchFamily="2" charset="2"/>
              </a:rPr>
              <a:t>» : 3 </a:t>
            </a:r>
            <a:r>
              <a:rPr lang="fr-FR" altLang="fr-FR" sz="1800" dirty="0" err="1" smtClean="0">
                <a:sym typeface="Wingdings" panose="05000000000000000000" pitchFamily="2" charset="2"/>
              </a:rPr>
              <a:t>days</a:t>
            </a:r>
            <a:endParaRPr lang="fr-FR" altLang="fr-FR" sz="1800" dirty="0" smtClean="0">
              <a:sym typeface="Wingdings" panose="05000000000000000000" pitchFamily="2" charset="2"/>
            </a:endParaRPr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 err="1" smtClean="0">
                <a:sym typeface="Wingdings" panose="05000000000000000000" pitchFamily="2" charset="2"/>
              </a:rPr>
              <a:t>next</a:t>
            </a:r>
            <a:r>
              <a:rPr lang="fr-FR" altLang="fr-FR" sz="1800" dirty="0" smtClean="0">
                <a:sym typeface="Wingdings" panose="05000000000000000000" pitchFamily="2" charset="2"/>
              </a:rPr>
              <a:t> </a:t>
            </a:r>
            <a:r>
              <a:rPr lang="fr-FR" altLang="fr-FR" sz="1800" dirty="0">
                <a:sym typeface="Wingdings" panose="05000000000000000000" pitchFamily="2" charset="2"/>
              </a:rPr>
              <a:t>session : 5-7/09/2016, ITECH </a:t>
            </a:r>
            <a:r>
              <a:rPr lang="fr-FR" altLang="fr-FR" sz="1800" dirty="0" err="1">
                <a:sym typeface="Wingdings" panose="05000000000000000000" pitchFamily="2" charset="2"/>
              </a:rPr>
              <a:t>ref</a:t>
            </a:r>
            <a:r>
              <a:rPr lang="fr-FR" altLang="fr-FR" sz="1800" dirty="0">
                <a:sym typeface="Wingdings" panose="05000000000000000000" pitchFamily="2" charset="2"/>
              </a:rPr>
              <a:t> : </a:t>
            </a:r>
            <a:r>
              <a:rPr lang="fr-FR" altLang="fr-FR" sz="1800" dirty="0" smtClean="0">
                <a:sym typeface="Wingdings" panose="05000000000000000000" pitchFamily="2" charset="2"/>
              </a:rPr>
              <a:t>4889</a:t>
            </a:r>
            <a:endParaRPr lang="fr-FR" altLang="fr-FR" sz="1800" dirty="0">
              <a:ea typeface="+mn-ea"/>
              <a:cs typeface="+mn-cs"/>
              <a:sym typeface="Wingdings" panose="05000000000000000000" pitchFamily="2" charset="2"/>
            </a:endParaRPr>
          </a:p>
          <a:p>
            <a:pPr lvl="1" eaLnBrk="1" hangingPunct="1">
              <a:defRPr/>
            </a:pPr>
            <a:r>
              <a:rPr lang="fr-FR" altLang="fr-FR" sz="1800" dirty="0">
                <a:sym typeface="Wingdings" panose="05000000000000000000" pitchFamily="2" charset="2"/>
              </a:rPr>
              <a:t>« </a:t>
            </a:r>
            <a:r>
              <a:rPr lang="fr-FR" altLang="fr-FR" sz="1800" dirty="0" err="1">
                <a:sym typeface="Wingdings" panose="05000000000000000000" pitchFamily="2" charset="2"/>
              </a:rPr>
              <a:t>Uncertainty</a:t>
            </a:r>
            <a:r>
              <a:rPr lang="fr-FR" altLang="fr-FR" sz="1800" dirty="0">
                <a:sym typeface="Wingdings" panose="05000000000000000000" pitchFamily="2" charset="2"/>
              </a:rPr>
              <a:t> Management : </a:t>
            </a:r>
            <a:r>
              <a:rPr lang="fr-FR" altLang="fr-FR" sz="1800" dirty="0" err="1">
                <a:sym typeface="Wingdings" panose="05000000000000000000" pitchFamily="2" charset="2"/>
              </a:rPr>
              <a:t>Methodology</a:t>
            </a:r>
            <a:r>
              <a:rPr lang="fr-FR" altLang="fr-FR" sz="1800" dirty="0">
                <a:sym typeface="Wingdings" panose="05000000000000000000" pitchFamily="2" charset="2"/>
              </a:rPr>
              <a:t> </a:t>
            </a:r>
            <a:r>
              <a:rPr lang="fr-FR" altLang="fr-FR" sz="1800" dirty="0" smtClean="0">
                <a:sym typeface="Wingdings" panose="05000000000000000000" pitchFamily="2" charset="2"/>
              </a:rPr>
              <a:t>» : 3 </a:t>
            </a:r>
            <a:r>
              <a:rPr lang="fr-FR" altLang="fr-FR" sz="1800" dirty="0" err="1" smtClean="0">
                <a:sym typeface="Wingdings" panose="05000000000000000000" pitchFamily="2" charset="2"/>
              </a:rPr>
              <a:t>days</a:t>
            </a:r>
            <a:endParaRPr lang="fr-FR" altLang="fr-FR" sz="1800" dirty="0">
              <a:sym typeface="Wingdings" panose="05000000000000000000" pitchFamily="2" charset="2"/>
            </a:endParaRPr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 err="1">
                <a:sym typeface="Wingdings" panose="05000000000000000000" pitchFamily="2" charset="2"/>
              </a:rPr>
              <a:t>next</a:t>
            </a:r>
            <a:r>
              <a:rPr lang="fr-FR" altLang="fr-FR" sz="1800" dirty="0">
                <a:sym typeface="Wingdings" panose="05000000000000000000" pitchFamily="2" charset="2"/>
              </a:rPr>
              <a:t> session : 14-16/09/2016, ITECH </a:t>
            </a:r>
            <a:r>
              <a:rPr lang="fr-FR" altLang="fr-FR" sz="1800" dirty="0" err="1">
                <a:sym typeface="Wingdings" panose="05000000000000000000" pitchFamily="2" charset="2"/>
              </a:rPr>
              <a:t>ref</a:t>
            </a:r>
            <a:r>
              <a:rPr lang="fr-FR" altLang="fr-FR" sz="1800" dirty="0">
                <a:sym typeface="Wingdings" panose="05000000000000000000" pitchFamily="2" charset="2"/>
              </a:rPr>
              <a:t> : </a:t>
            </a:r>
            <a:r>
              <a:rPr lang="fr-FR" altLang="fr-FR" sz="1800" dirty="0" smtClean="0">
                <a:sym typeface="Wingdings" panose="05000000000000000000" pitchFamily="2" charset="2"/>
              </a:rPr>
              <a:t>4888</a:t>
            </a:r>
            <a:endParaRPr lang="fr-FR" altLang="fr-FR" sz="1800" dirty="0" smtClean="0"/>
          </a:p>
          <a:p>
            <a:pPr lvl="1" eaLnBrk="1" hangingPunct="1">
              <a:buClr>
                <a:srgbClr val="C21200"/>
              </a:buClr>
              <a:defRPr/>
            </a:pPr>
            <a:r>
              <a:rPr lang="fr-FR" altLang="fr-FR" sz="1800" dirty="0" smtClean="0">
                <a:sym typeface="Wingdings" panose="05000000000000000000" pitchFamily="2" charset="2"/>
              </a:rPr>
              <a:t>contact : Corine </a:t>
            </a:r>
            <a:r>
              <a:rPr lang="fr-FR" altLang="fr-FR" sz="1800" dirty="0" err="1" smtClean="0">
                <a:sym typeface="Wingdings" panose="05000000000000000000" pitchFamily="2" charset="2"/>
              </a:rPr>
              <a:t>Tripet</a:t>
            </a:r>
            <a:r>
              <a:rPr lang="fr-FR" altLang="fr-FR" sz="1800" dirty="0" smtClean="0">
                <a:sym typeface="Wingdings" panose="05000000000000000000" pitchFamily="2" charset="2"/>
              </a:rPr>
              <a:t> : 01 47 65 58 41</a:t>
            </a:r>
            <a:endParaRPr lang="fr-FR" altLang="fr-FR" sz="1800" dirty="0"/>
          </a:p>
          <a:p>
            <a:pPr marL="0" indent="0" eaLnBrk="1" hangingPunct="1">
              <a:buClr>
                <a:srgbClr val="C21200"/>
              </a:buClr>
              <a:buSzPct val="100000"/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Clr>
                <a:srgbClr val="C21200"/>
              </a:buClr>
              <a:buSzPct val="100000"/>
              <a:buFontTx/>
              <a:buNone/>
              <a:defRPr/>
            </a:pPr>
            <a:r>
              <a:rPr lang="fr-FR" altLang="fr-FR" sz="1800" b="1" dirty="0" smtClean="0"/>
              <a:t>PRACE</a:t>
            </a:r>
            <a:endParaRPr lang="fr-FR" altLang="fr-FR" sz="1800" b="1" dirty="0"/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/>
              <a:t>1 </a:t>
            </a:r>
            <a:r>
              <a:rPr lang="fr-FR" altLang="fr-FR" sz="1800" dirty="0" err="1"/>
              <a:t>annual</a:t>
            </a:r>
            <a:r>
              <a:rPr lang="fr-FR" altLang="fr-FR" sz="1800" dirty="0"/>
              <a:t> session at «  Maison de la Simulation (Saclay) </a:t>
            </a:r>
            <a:r>
              <a:rPr lang="fr-FR" altLang="fr-FR" sz="1800" dirty="0" smtClean="0"/>
              <a:t>», 3 </a:t>
            </a:r>
            <a:r>
              <a:rPr lang="fr-FR" altLang="fr-FR" sz="1800" dirty="0" err="1"/>
              <a:t>days</a:t>
            </a:r>
            <a:endParaRPr lang="fr-FR" altLang="fr-FR" sz="1800" dirty="0"/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 err="1"/>
              <a:t>Methodology</a:t>
            </a:r>
            <a:r>
              <a:rPr lang="fr-FR" altLang="fr-FR" sz="1800" dirty="0"/>
              <a:t> + TP </a:t>
            </a:r>
            <a:r>
              <a:rPr lang="fr-FR" altLang="fr-FR" sz="1800" dirty="0" err="1"/>
              <a:t>with</a:t>
            </a:r>
            <a:r>
              <a:rPr lang="fr-FR" altLang="fr-FR" sz="1800" dirty="0"/>
              <a:t> </a:t>
            </a:r>
            <a:r>
              <a:rPr lang="fr-FR" altLang="fr-FR" sz="1800" dirty="0" err="1"/>
              <a:t>OpenTURNS</a:t>
            </a:r>
            <a:r>
              <a:rPr lang="fr-FR" altLang="fr-FR" sz="1800" dirty="0"/>
              <a:t> or Uranie</a:t>
            </a:r>
          </a:p>
          <a:p>
            <a:pPr eaLnBrk="1" hangingPunct="1">
              <a:buClr>
                <a:srgbClr val="C21200"/>
              </a:buClr>
              <a:buSzPct val="100000"/>
              <a:buFont typeface="Wingdings" pitchFamily="2" charset="2"/>
              <a:buChar char=""/>
              <a:defRPr/>
            </a:pPr>
            <a:endParaRPr lang="fr-FR" altLang="fr-FR" sz="1800" dirty="0" smtClean="0"/>
          </a:p>
          <a:p>
            <a:pPr marL="0" indent="0" eaLnBrk="1" hangingPunct="1">
              <a:buClr>
                <a:srgbClr val="C21200"/>
              </a:buClr>
              <a:buSzPct val="100000"/>
              <a:buFontTx/>
              <a:buNone/>
              <a:defRPr/>
            </a:pPr>
            <a:r>
              <a:rPr lang="fr-FR" altLang="fr-FR" sz="1800" b="1" dirty="0" err="1" smtClean="0"/>
              <a:t>Phimeca</a:t>
            </a:r>
            <a:endParaRPr lang="fr-FR" altLang="fr-FR" sz="1800" dirty="0"/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/>
              <a:t>2 sessions </a:t>
            </a:r>
            <a:r>
              <a:rPr lang="fr-FR" altLang="fr-FR" sz="1800" dirty="0" err="1"/>
              <a:t>each</a:t>
            </a:r>
            <a:r>
              <a:rPr lang="fr-FR" altLang="fr-FR" sz="1800" dirty="0"/>
              <a:t> </a:t>
            </a:r>
            <a:r>
              <a:rPr lang="fr-FR" altLang="fr-FR" sz="1800" dirty="0" err="1"/>
              <a:t>year</a:t>
            </a:r>
            <a:endParaRPr lang="fr-FR" altLang="fr-FR" sz="1800" dirty="0"/>
          </a:p>
          <a:p>
            <a:pPr lvl="2" eaLnBrk="1" hangingPunct="1">
              <a:buClr>
                <a:srgbClr val="2B6396"/>
              </a:buClr>
              <a:buFont typeface="Courier New" panose="02070309020205020404" pitchFamily="49" charset="0"/>
              <a:buChar char="o"/>
              <a:defRPr/>
            </a:pPr>
            <a:r>
              <a:rPr lang="fr-FR" altLang="fr-FR" sz="1800" dirty="0" smtClean="0">
                <a:hlinkClick r:id="rId3"/>
              </a:rPr>
              <a:t>www.phimeca.com</a:t>
            </a:r>
            <a:endParaRPr lang="fr-FR" altLang="fr-FR" sz="1800" dirty="0">
              <a:ea typeface="+mn-ea"/>
              <a:cs typeface="+mn-cs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smtClean="0">
                <a:solidFill>
                  <a:srgbClr val="FF7E0C"/>
                </a:solidFill>
                <a:latin typeface="SFSS1095"/>
              </a:rPr>
              <a:t>OpenTURNS Graphical User Interface</a:t>
            </a:r>
            <a:endParaRPr lang="fr-FR" altLang="fr-FR" smtClean="0"/>
          </a:p>
        </p:txBody>
      </p:sp>
      <p:pic>
        <p:nvPicPr>
          <p:cNvPr id="5222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075" y="1557338"/>
            <a:ext cx="7135813" cy="45259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The LHS module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80505" y="1187450"/>
            <a:ext cx="7978775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1243013" indent="-38735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8907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25384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3186113" indent="-457200" defTabSz="890588"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36433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41005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45577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5014913" indent="-457200" defTabSz="890588" eaLnBrk="0" fontAlgn="base" hangingPunct="0">
              <a:spcBef>
                <a:spcPct val="0"/>
              </a:spcBef>
              <a:spcAft>
                <a:spcPct val="0"/>
              </a:spcAft>
              <a:tabLst>
                <a:tab pos="1243013" algn="l"/>
              </a:tabLst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Goal :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create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Latin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Hypercube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Sampling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(LHS) designs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with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good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space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filling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properties</a:t>
            </a: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 smtClean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 smtClean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0" lvl="1" indent="0">
              <a:spcBef>
                <a:spcPct val="20000"/>
              </a:spcBef>
              <a:buClr>
                <a:srgbClr val="C21200"/>
              </a:buClr>
              <a:buSzPct val="115000"/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What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for ?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Model exploration</a:t>
            </a: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 smtClean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Central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tendency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: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estimate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mean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, standard variation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Create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meta-models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,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e.g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. Polynomial chaos,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Kriging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, etc…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In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this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module :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Types of designs :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centered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or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randomized</a:t>
            </a: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Criteria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: C2,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mindist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, </a:t>
            </a:r>
            <a:r>
              <a:rPr lang="el-G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φ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p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Algorithms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: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simulated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annealing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(or Monte-Carlo)</a:t>
            </a:r>
          </a:p>
          <a:p>
            <a:pPr marL="933450" lvl="2" indent="-285750">
              <a:spcBef>
                <a:spcPct val="20000"/>
              </a:spcBef>
              <a:buClr>
                <a:schemeClr val="tx1"/>
              </a:buClr>
              <a:buSzPct val="115000"/>
              <a:buFont typeface="Courier New" panose="02070309020205020404" pitchFamily="49" charset="0"/>
              <a:buChar char="o"/>
              <a:defRPr/>
            </a:pP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Limitation : </a:t>
            </a:r>
            <a:r>
              <a:rPr lang="fr-FR" altLang="fr-FR" sz="1400" dirty="0" err="1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independent</a:t>
            </a:r>
            <a:r>
              <a:rPr lang="fr-FR" altLang="fr-FR" sz="1400" dirty="0">
                <a:solidFill>
                  <a:schemeClr val="tx2"/>
                </a:solidFill>
                <a:latin typeface="+mn-lt"/>
                <a:cs typeface="+mn-cs"/>
                <a:sym typeface="Wingdings" panose="05000000000000000000" pitchFamily="2" charset="2"/>
              </a:rPr>
              <a:t> copula</a:t>
            </a:r>
          </a:p>
          <a:p>
            <a:pPr marL="223838" lvl="1" indent="-223838">
              <a:spcBef>
                <a:spcPct val="20000"/>
              </a:spcBef>
              <a:buClr>
                <a:srgbClr val="C21200"/>
              </a:buClr>
              <a:buSzPct val="115000"/>
              <a:buBlip>
                <a:blip r:embed="rId2"/>
              </a:buBlip>
              <a:defRPr/>
            </a:pPr>
            <a:endParaRPr lang="fr-FR" altLang="fr-FR" sz="1400" dirty="0">
              <a:solidFill>
                <a:schemeClr val="tx2"/>
              </a:solidFill>
              <a:latin typeface="+mn-lt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3076" name="Picture 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788541"/>
            <a:ext cx="7373937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88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The LHS module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586581" y="1187450"/>
            <a:ext cx="7978775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defTabSz="890588">
              <a:spcBef>
                <a:spcPts val="600"/>
              </a:spcBef>
              <a:spcAft>
                <a:spcPts val="9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4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1pPr>
            <a:lvl2pPr marL="1243013" indent="-387350" defTabSz="890588">
              <a:spcBef>
                <a:spcPts val="500"/>
              </a:spcBef>
              <a:spcAft>
                <a:spcPts val="7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 b="1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2pPr>
            <a:lvl3pPr marL="1890713" indent="-457200" defTabSz="89058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7D8082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3pPr>
            <a:lvl4pPr marL="2538413" indent="-457200" defTabSz="890588"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>
                <a:solidFill>
                  <a:srgbClr val="B32215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4pPr>
            <a:lvl5pPr marL="3186113" indent="-457200" defTabSz="890588"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5pPr>
            <a:lvl6pPr marL="3643313" indent="-457200" defTabSz="890588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6pPr>
            <a:lvl7pPr marL="4100513" indent="-457200" defTabSz="890588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7pPr>
            <a:lvl8pPr marL="4557713" indent="-457200" defTabSz="890588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8pPr>
            <a:lvl9pPr marL="5014913" indent="-457200" defTabSz="890588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243013" algn="l"/>
              </a:tabLst>
              <a:defRPr sz="2000">
                <a:solidFill>
                  <a:srgbClr val="2B6396"/>
                </a:solidFill>
                <a:latin typeface="Arial" panose="020B0604020202020204" pitchFamily="34" charset="0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import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openturns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endParaRPr lang="fr-FR" altLang="fr-FR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import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otlhs</a:t>
            </a:r>
            <a:endParaRPr lang="fr-FR" altLang="fr-FR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Fix the uniform bounds (0 ,1)^2, size = 100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Bounds = </a:t>
            </a:r>
            <a:r>
              <a:rPr lang="en-US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ot.Interval</a:t>
            </a:r>
            <a:r>
              <a:rPr lang="en-US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lhs = </a:t>
            </a:r>
            <a:r>
              <a:rPr lang="en-US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otlhs.LHSDesign</a:t>
            </a:r>
            <a:r>
              <a:rPr lang="en-US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(bounds, 100)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altLang="fr-FR" sz="1400" b="0" dirty="0" err="1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Fix</a:t>
            </a:r>
            <a:r>
              <a:rPr lang="fr-FR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b="0" dirty="0" err="1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criterion</a:t>
            </a:r>
            <a:endParaRPr lang="fr-FR" altLang="fr-FR" sz="1400" b="0" dirty="0">
              <a:solidFill>
                <a:srgbClr val="269C3C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crit_sf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otlhs.SpaceFillingPhiP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it-IT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Defining a temperature profile (10,0.95,2000)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temp_prof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otlhs.GeometricProfile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algo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otlhs.SimulatedAnnealingLHS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lhs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temp_prof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crit_sf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algo.generate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fr-FR" altLang="fr-FR" sz="1400" b="0" dirty="0" err="1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Retrieve</a:t>
            </a:r>
            <a:r>
              <a:rPr lang="fr-FR" altLang="fr-FR" sz="1400" b="0" dirty="0">
                <a:solidFill>
                  <a:srgbClr val="269C3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optimal design</a:t>
            </a: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design = </a:t>
            </a:r>
            <a:r>
              <a:rPr lang="fr-FR" altLang="fr-FR" sz="1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result.getOptimalDesign</a:t>
            </a:r>
            <a:r>
              <a:rPr lang="fr-FR" altLang="fr-FR" sz="1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altLang="fr-FR" sz="1400" b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</p:txBody>
      </p:sp>
      <p:pic>
        <p:nvPicPr>
          <p:cNvPr id="4100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4080550"/>
            <a:ext cx="5591175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SIAM-UQ 2016, OpenTURNS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41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Outline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Global framework of uncertainty treatment</a:t>
            </a:r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err="1" smtClean="0"/>
              <a:t>OpenTURNS</a:t>
            </a:r>
            <a:r>
              <a:rPr lang="en-US" altLang="fr-FR" dirty="0" smtClean="0"/>
              <a:t> overview</a:t>
            </a:r>
          </a:p>
          <a:p>
            <a:pPr lvl="1" eaLnBrk="1" hangingPunct="1"/>
            <a:r>
              <a:rPr lang="en-US" altLang="fr-FR" dirty="0" smtClean="0"/>
              <a:t>A simple exercise</a:t>
            </a:r>
          </a:p>
          <a:p>
            <a:pPr lvl="1" eaLnBrk="1" hangingPunct="1"/>
            <a:r>
              <a:rPr lang="en-US" altLang="fr-FR" dirty="0"/>
              <a:t>External modules</a:t>
            </a:r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smtClean="0"/>
              <a:t>New features and perspectives</a:t>
            </a:r>
          </a:p>
          <a:p>
            <a:pPr lvl="1" eaLnBrk="1" hangingPunct="1"/>
            <a:r>
              <a:rPr lang="en-US" altLang="fr-FR" dirty="0" smtClean="0"/>
              <a:t>Optimized LHS</a:t>
            </a:r>
          </a:p>
          <a:p>
            <a:pPr lvl="1" eaLnBrk="1" hangingPunct="1"/>
            <a:r>
              <a:rPr lang="en-US" altLang="fr-FR" dirty="0" smtClean="0"/>
              <a:t>EGO</a:t>
            </a:r>
          </a:p>
          <a:p>
            <a:pPr lvl="1" eaLnBrk="1" hangingPunct="1"/>
            <a:r>
              <a:rPr lang="en-US" altLang="fr-FR" dirty="0" smtClean="0"/>
              <a:t>GUI</a:t>
            </a:r>
          </a:p>
          <a:p>
            <a:pPr lvl="1" eaLnBrk="1" hangingPunct="1"/>
            <a:r>
              <a:rPr lang="en-US" altLang="fr-FR" dirty="0" smtClean="0"/>
              <a:t>Visualization in uncertainty study</a:t>
            </a:r>
          </a:p>
          <a:p>
            <a:pPr lvl="1" eaLnBrk="1" hangingPunct="1"/>
            <a:endParaRPr lang="en-US" altLang="fr-FR" dirty="0" smtClean="0"/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18448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Outline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Global framework of uncertainty treatment</a:t>
            </a:r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OpenTURNS</a:t>
            </a:r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overview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A simple exercise</a:t>
            </a:r>
          </a:p>
          <a:p>
            <a:pPr lvl="1" eaLnBrk="1" hangingPunct="1"/>
            <a:r>
              <a:rPr lang="en-US" altLang="fr-F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External modules</a:t>
            </a:r>
          </a:p>
          <a:p>
            <a:pPr lvl="1" eaLnBrk="1" hangingPunct="1"/>
            <a:endParaRPr lang="en-US" altLang="fr-FR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eaLnBrk="1" hangingPunct="1"/>
            <a:endParaRPr lang="en-US" altLang="fr-FR" dirty="0" smtClean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New features and perspectives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Optimized LHS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EGO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GUI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Visualization in uncertainty study</a:t>
            </a:r>
          </a:p>
          <a:p>
            <a:pPr lvl="1" eaLnBrk="1" hangingPunct="1"/>
            <a:endParaRPr lang="en-US" altLang="fr-FR" dirty="0" smtClean="0"/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4853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err="1" smtClean="0"/>
              <a:t>Uncertainty</a:t>
            </a:r>
            <a:r>
              <a:rPr lang="fr-FR" altLang="fr-FR" dirty="0" smtClean="0"/>
              <a:t> </a:t>
            </a:r>
            <a:r>
              <a:rPr lang="fr-FR" altLang="fr-FR" dirty="0" err="1" smtClean="0"/>
              <a:t>methodology</a:t>
            </a:r>
            <a:endParaRPr lang="fr-FR" altLang="fr-FR" dirty="0" smtClean="0"/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3136900" cy="48498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fr-FR" altLang="fr-FR" sz="1400" dirty="0" err="1" smtClean="0"/>
              <a:t>OpenTURNS</a:t>
            </a:r>
            <a:r>
              <a:rPr lang="fr-FR" altLang="fr-FR" sz="1400" dirty="0" smtClean="0"/>
              <a:t> uses the « Global </a:t>
            </a:r>
            <a:r>
              <a:rPr lang="fr-FR" altLang="fr-FR" sz="1400" dirty="0" err="1" smtClean="0"/>
              <a:t>Methodology</a:t>
            </a:r>
            <a:r>
              <a:rPr lang="fr-FR" altLang="fr-FR" sz="1400" dirty="0" smtClean="0"/>
              <a:t> of </a:t>
            </a:r>
            <a:r>
              <a:rPr lang="fr-FR" altLang="fr-FR" sz="1400" dirty="0" err="1" smtClean="0"/>
              <a:t>Treatment</a:t>
            </a:r>
            <a:r>
              <a:rPr lang="fr-FR" altLang="fr-FR" sz="1400" dirty="0" smtClean="0"/>
              <a:t> of </a:t>
            </a:r>
            <a:r>
              <a:rPr lang="fr-FR" altLang="fr-FR" sz="1400" dirty="0" err="1" smtClean="0"/>
              <a:t>Uncertainties</a:t>
            </a:r>
            <a:r>
              <a:rPr lang="fr-FR" altLang="fr-FR" sz="1400" dirty="0" smtClean="0"/>
              <a:t> » :</a:t>
            </a:r>
          </a:p>
          <a:p>
            <a:pPr marL="0" indent="0" eaLnBrk="1" hangingPunct="1">
              <a:buFontTx/>
              <a:buNone/>
              <a:defRPr/>
            </a:pPr>
            <a:endParaRPr lang="fr-FR" altLang="fr-FR" sz="1400" dirty="0" smtClean="0"/>
          </a:p>
          <a:p>
            <a:pPr eaLnBrk="1" hangingPunct="1">
              <a:defRPr/>
            </a:pPr>
            <a:r>
              <a:rPr lang="fr-FR" altLang="fr-FR" sz="1400" dirty="0" err="1" smtClean="0"/>
              <a:t>Step</a:t>
            </a:r>
            <a:r>
              <a:rPr lang="fr-FR" altLang="fr-FR" sz="1400" dirty="0" smtClean="0"/>
              <a:t> A : </a:t>
            </a:r>
            <a:r>
              <a:rPr lang="fr-FR" altLang="fr-FR" sz="1400" dirty="0" err="1" smtClean="0"/>
              <a:t>Study</a:t>
            </a:r>
            <a:r>
              <a:rPr lang="fr-FR" altLang="fr-FR" sz="1400" dirty="0" smtClean="0"/>
              <a:t> </a:t>
            </a:r>
            <a:r>
              <a:rPr lang="fr-FR" altLang="fr-FR" sz="1400" dirty="0" err="1" smtClean="0"/>
              <a:t>specification</a:t>
            </a:r>
            <a:r>
              <a:rPr lang="fr-FR" altLang="fr-FR" sz="1400" dirty="0" smtClean="0"/>
              <a:t> : </a:t>
            </a:r>
            <a:r>
              <a:rPr lang="fr-FR" altLang="fr-FR" sz="1400" dirty="0" err="1" smtClean="0"/>
              <a:t>uncertain</a:t>
            </a:r>
            <a:r>
              <a:rPr lang="fr-FR" altLang="fr-FR" sz="1400" dirty="0" smtClean="0"/>
              <a:t> input variables, model, variable of </a:t>
            </a:r>
            <a:r>
              <a:rPr lang="fr-FR" altLang="fr-FR" sz="1400" dirty="0" err="1" smtClean="0"/>
              <a:t>interest</a:t>
            </a:r>
            <a:r>
              <a:rPr lang="fr-FR" altLang="fr-FR" sz="1400" dirty="0" smtClean="0"/>
              <a:t>,  </a:t>
            </a:r>
            <a:r>
              <a:rPr lang="fr-FR" altLang="fr-FR" sz="1400" dirty="0" err="1" smtClean="0"/>
              <a:t>quantity</a:t>
            </a:r>
            <a:r>
              <a:rPr lang="fr-FR" altLang="fr-FR" sz="1400" dirty="0" smtClean="0"/>
              <a:t> of </a:t>
            </a:r>
            <a:r>
              <a:rPr lang="fr-FR" altLang="fr-FR" sz="1400" dirty="0" err="1" smtClean="0"/>
              <a:t>interest</a:t>
            </a:r>
            <a:r>
              <a:rPr lang="fr-FR" altLang="fr-FR" sz="1400" dirty="0" smtClean="0"/>
              <a:t> (</a:t>
            </a:r>
            <a:r>
              <a:rPr lang="fr-FR" altLang="fr-FR" sz="1400" dirty="0" err="1" smtClean="0"/>
              <a:t>e.g</a:t>
            </a:r>
            <a:r>
              <a:rPr lang="fr-FR" altLang="fr-FR" sz="1400" dirty="0" smtClean="0"/>
              <a:t>. central dispersion)</a:t>
            </a:r>
          </a:p>
          <a:p>
            <a:pPr eaLnBrk="1" hangingPunct="1">
              <a:defRPr/>
            </a:pPr>
            <a:endParaRPr lang="fr-FR" altLang="fr-FR" sz="1400" dirty="0" smtClean="0"/>
          </a:p>
          <a:p>
            <a:pPr eaLnBrk="1" hangingPunct="1">
              <a:defRPr/>
            </a:pPr>
            <a:r>
              <a:rPr lang="fr-FR" altLang="fr-FR" sz="1400" dirty="0" err="1" smtClean="0"/>
              <a:t>Step</a:t>
            </a:r>
            <a:r>
              <a:rPr lang="fr-FR" altLang="fr-FR" sz="1400" dirty="0" smtClean="0"/>
              <a:t> B : </a:t>
            </a:r>
            <a:r>
              <a:rPr lang="fr-FR" altLang="fr-FR" sz="1400" dirty="0" err="1" smtClean="0"/>
              <a:t>Uncertainty</a:t>
            </a:r>
            <a:r>
              <a:rPr lang="fr-FR" altLang="fr-FR" sz="1400" dirty="0" smtClean="0"/>
              <a:t> quantification : </a:t>
            </a:r>
            <a:r>
              <a:rPr lang="fr-FR" altLang="fr-FR" sz="1400" dirty="0" err="1" smtClean="0"/>
              <a:t>defines</a:t>
            </a:r>
            <a:r>
              <a:rPr lang="fr-FR" altLang="fr-FR" sz="1400" dirty="0" smtClean="0"/>
              <a:t> the joint distribution of the input (</a:t>
            </a:r>
            <a:r>
              <a:rPr lang="fr-FR" altLang="fr-FR" sz="1400" dirty="0" err="1" smtClean="0"/>
              <a:t>e.g</a:t>
            </a:r>
            <a:r>
              <a:rPr lang="fr-FR" altLang="fr-FR" sz="1400" dirty="0" smtClean="0"/>
              <a:t>. </a:t>
            </a:r>
            <a:r>
              <a:rPr lang="el-GR" altLang="fr-FR" sz="1400" dirty="0" smtClean="0"/>
              <a:t>μ</a:t>
            </a:r>
            <a:r>
              <a:rPr lang="fr-FR" altLang="fr-FR" sz="1400" dirty="0" smtClean="0"/>
              <a:t> in the Normal </a:t>
            </a:r>
            <a:r>
              <a:rPr lang="fr-FR" altLang="fr-FR" sz="1400" dirty="0" err="1" smtClean="0"/>
              <a:t>distr</a:t>
            </a:r>
            <a:r>
              <a:rPr lang="fr-FR" altLang="fr-FR" sz="1400" dirty="0" smtClean="0"/>
              <a:t>.)</a:t>
            </a:r>
          </a:p>
          <a:p>
            <a:pPr eaLnBrk="1" hangingPunct="1">
              <a:defRPr/>
            </a:pPr>
            <a:endParaRPr lang="fr-FR" altLang="fr-FR" sz="1400" dirty="0" smtClean="0"/>
          </a:p>
          <a:p>
            <a:pPr eaLnBrk="1" hangingPunct="1">
              <a:defRPr/>
            </a:pPr>
            <a:r>
              <a:rPr lang="fr-FR" altLang="fr-FR" sz="1400" dirty="0" err="1" smtClean="0"/>
              <a:t>Step</a:t>
            </a:r>
            <a:r>
              <a:rPr lang="fr-FR" altLang="fr-FR" sz="1400" dirty="0" smtClean="0"/>
              <a:t> C : </a:t>
            </a:r>
            <a:r>
              <a:rPr lang="fr-FR" altLang="fr-FR" sz="1400" dirty="0" err="1" smtClean="0"/>
              <a:t>Uncertainty</a:t>
            </a:r>
            <a:r>
              <a:rPr lang="fr-FR" altLang="fr-FR" sz="1400" dirty="0" smtClean="0"/>
              <a:t> propagation : </a:t>
            </a:r>
            <a:r>
              <a:rPr lang="fr-FR" altLang="fr-FR" sz="1400" dirty="0" err="1" smtClean="0"/>
              <a:t>estimates</a:t>
            </a:r>
            <a:r>
              <a:rPr lang="fr-FR" altLang="fr-FR" sz="1400" dirty="0" smtClean="0"/>
              <a:t> the </a:t>
            </a:r>
            <a:r>
              <a:rPr lang="fr-FR" altLang="fr-FR" sz="1400" dirty="0" err="1" smtClean="0"/>
              <a:t>quantity</a:t>
            </a:r>
            <a:r>
              <a:rPr lang="fr-FR" altLang="fr-FR" sz="1400" dirty="0" smtClean="0"/>
              <a:t> of </a:t>
            </a:r>
            <a:r>
              <a:rPr lang="fr-FR" altLang="fr-FR" sz="1400" dirty="0" err="1" smtClean="0"/>
              <a:t>interest</a:t>
            </a:r>
            <a:r>
              <a:rPr lang="fr-FR" altLang="fr-FR" sz="1400" dirty="0" smtClean="0"/>
              <a:t> (</a:t>
            </a:r>
            <a:r>
              <a:rPr lang="fr-FR" altLang="fr-FR" sz="1400" dirty="0" err="1" smtClean="0"/>
              <a:t>e.g</a:t>
            </a:r>
            <a:r>
              <a:rPr lang="fr-FR" altLang="fr-FR" sz="1400" dirty="0" smtClean="0"/>
              <a:t>. the </a:t>
            </a:r>
            <a:r>
              <a:rPr lang="fr-FR" altLang="fr-FR" sz="1400" dirty="0" err="1" smtClean="0"/>
              <a:t>mean</a:t>
            </a:r>
            <a:r>
              <a:rPr lang="fr-FR" altLang="fr-FR" sz="1400" dirty="0" smtClean="0"/>
              <a:t>)</a:t>
            </a:r>
          </a:p>
          <a:p>
            <a:pPr eaLnBrk="1" hangingPunct="1">
              <a:defRPr/>
            </a:pPr>
            <a:endParaRPr lang="fr-FR" altLang="fr-FR" sz="1400" dirty="0" smtClean="0"/>
          </a:p>
          <a:p>
            <a:pPr eaLnBrk="1" hangingPunct="1">
              <a:defRPr/>
            </a:pPr>
            <a:r>
              <a:rPr lang="fr-FR" altLang="fr-FR" sz="1400" dirty="0" err="1" smtClean="0"/>
              <a:t>Step</a:t>
            </a:r>
            <a:r>
              <a:rPr lang="fr-FR" altLang="fr-FR" sz="1400" dirty="0" smtClean="0"/>
              <a:t> C’ : </a:t>
            </a:r>
            <a:r>
              <a:rPr lang="fr-FR" altLang="fr-FR" sz="1400" dirty="0" err="1" smtClean="0"/>
              <a:t>Sensitivity</a:t>
            </a:r>
            <a:r>
              <a:rPr lang="fr-FR" altLang="fr-FR" sz="1400" dirty="0" smtClean="0"/>
              <a:t> </a:t>
            </a:r>
            <a:r>
              <a:rPr lang="fr-FR" altLang="fr-FR" sz="1400" dirty="0" err="1" smtClean="0"/>
              <a:t>analysis</a:t>
            </a:r>
            <a:r>
              <a:rPr lang="fr-FR" altLang="fr-FR" sz="1400" dirty="0" smtClean="0"/>
              <a:t> : </a:t>
            </a:r>
            <a:r>
              <a:rPr lang="fr-FR" altLang="fr-FR" sz="1400" dirty="0" err="1" smtClean="0"/>
              <a:t>ranks</a:t>
            </a:r>
            <a:r>
              <a:rPr lang="fr-FR" altLang="fr-FR" sz="1400" dirty="0" smtClean="0"/>
              <a:t> the input variables </a:t>
            </a:r>
            <a:r>
              <a:rPr lang="fr-FR" altLang="fr-FR" sz="1400" dirty="0" err="1" smtClean="0"/>
              <a:t>from</a:t>
            </a:r>
            <a:r>
              <a:rPr lang="fr-FR" altLang="fr-FR" sz="1400" dirty="0" smtClean="0"/>
              <a:t> the variable </a:t>
            </a:r>
            <a:r>
              <a:rPr lang="fr-FR" altLang="fr-FR" sz="1400" dirty="0" err="1" smtClean="0"/>
              <a:t>with</a:t>
            </a:r>
            <a:r>
              <a:rPr lang="fr-FR" altLang="fr-FR" sz="1400" dirty="0" smtClean="0"/>
              <a:t> </a:t>
            </a:r>
            <a:r>
              <a:rPr lang="fr-FR" altLang="fr-FR" sz="1400" dirty="0" err="1" smtClean="0"/>
              <a:t>highest</a:t>
            </a:r>
            <a:r>
              <a:rPr lang="fr-FR" altLang="fr-FR" sz="1400" dirty="0" smtClean="0"/>
              <a:t> impact to the </a:t>
            </a:r>
            <a:r>
              <a:rPr lang="fr-FR" altLang="fr-FR" sz="1400" dirty="0" err="1" smtClean="0"/>
              <a:t>lowest</a:t>
            </a:r>
            <a:endParaRPr lang="fr-FR" altLang="fr-FR" sz="1400" dirty="0" smtClean="0"/>
          </a:p>
        </p:txBody>
      </p:sp>
      <p:sp>
        <p:nvSpPr>
          <p:cNvPr id="37892" name="Espace réservé du pied de page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graphicFrame>
        <p:nvGraphicFramePr>
          <p:cNvPr id="37893" name="Objet 2"/>
          <p:cNvGraphicFramePr>
            <a:graphicFrameLocks noChangeAspect="1"/>
          </p:cNvGraphicFramePr>
          <p:nvPr/>
        </p:nvGraphicFramePr>
        <p:xfrm>
          <a:off x="3744913" y="1701800"/>
          <a:ext cx="5094287" cy="347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8" name="Acrobat Document" r:id="rId3" imgW="14658722" imgH="10010572" progId="AcroExch.Document.11">
                  <p:embed/>
                </p:oleObj>
              </mc:Choice>
              <mc:Fallback>
                <p:oleObj name="Acrobat Document" r:id="rId3" imgW="14658722" imgH="10010572" progId="AcroExch.Document.11">
                  <p:embed/>
                  <p:pic>
                    <p:nvPicPr>
                      <p:cNvPr id="0" name="Obje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1701800"/>
                        <a:ext cx="5094287" cy="347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ce réservé du pied de page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Outline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Global framework of uncertainty treatment</a:t>
            </a:r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err="1" smtClean="0"/>
              <a:t>OpenTURNS</a:t>
            </a:r>
            <a:r>
              <a:rPr lang="en-US" altLang="fr-FR" dirty="0" smtClean="0"/>
              <a:t> overview</a:t>
            </a:r>
          </a:p>
          <a:p>
            <a:pPr lvl="1" eaLnBrk="1" hangingPunct="1"/>
            <a:r>
              <a:rPr lang="en-US" altLang="fr-FR" dirty="0" smtClean="0"/>
              <a:t>A simple exercise</a:t>
            </a:r>
          </a:p>
          <a:p>
            <a:pPr lvl="1" eaLnBrk="1" hangingPunct="1"/>
            <a:r>
              <a:rPr lang="en-US" altLang="fr-FR" dirty="0"/>
              <a:t>External modules</a:t>
            </a:r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 smtClean="0"/>
          </a:p>
          <a:p>
            <a:pPr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New features and perspectives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Optimized LHS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EGO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GUI</a:t>
            </a:r>
          </a:p>
          <a:p>
            <a:pPr lvl="1" eaLnBrk="1" hangingPunct="1"/>
            <a:r>
              <a:rPr lang="en-US" altLang="fr-FR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Visualization in uncertainty study</a:t>
            </a:r>
          </a:p>
          <a:p>
            <a:pPr lvl="1" eaLnBrk="1" hangingPunct="1"/>
            <a:endParaRPr lang="en-US" altLang="fr-FR" dirty="0" smtClean="0"/>
          </a:p>
          <a:p>
            <a:pPr lvl="1" eaLnBrk="1" hangingPunct="1"/>
            <a:endParaRPr lang="en-US" altLang="fr-FR" dirty="0" smtClean="0"/>
          </a:p>
          <a:p>
            <a:pPr eaLnBrk="1" hangingPunct="1"/>
            <a:endParaRPr lang="en-US" altLang="fr-FR" dirty="0"/>
          </a:p>
        </p:txBody>
      </p:sp>
    </p:spTree>
    <p:extLst>
      <p:ext uri="{BB962C8B-B14F-4D97-AF65-F5344CB8AC3E}">
        <p14:creationId xmlns:p14="http://schemas.microsoft.com/office/powerpoint/2010/main" val="214745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: www.openturns.org</a:t>
            </a:r>
          </a:p>
        </p:txBody>
      </p:sp>
      <p:sp>
        <p:nvSpPr>
          <p:cNvPr id="38915" name="Espace réservé du contenu 2"/>
          <p:cNvSpPr>
            <a:spLocks noGrp="1"/>
          </p:cNvSpPr>
          <p:nvPr>
            <p:ph sz="half" idx="1"/>
          </p:nvPr>
        </p:nvSpPr>
        <p:spPr>
          <a:xfrm>
            <a:off x="431800" y="1474788"/>
            <a:ext cx="4125913" cy="4525962"/>
          </a:xfrm>
        </p:spPr>
        <p:txBody>
          <a:bodyPr/>
          <a:lstStyle/>
          <a:p>
            <a:pPr eaLnBrk="1" hangingPunct="1"/>
            <a:r>
              <a:rPr lang="fr-FR" altLang="fr-FR" sz="2400" dirty="0" err="1" smtClean="0">
                <a:solidFill>
                  <a:schemeClr val="bg2"/>
                </a:solidFill>
              </a:rPr>
              <a:t>Features</a:t>
            </a:r>
            <a:endParaRPr lang="fr-FR" altLang="fr-FR" sz="2400" dirty="0" smtClean="0">
              <a:solidFill>
                <a:schemeClr val="bg2"/>
              </a:solidFill>
            </a:endParaRPr>
          </a:p>
          <a:p>
            <a:pPr lvl="1" eaLnBrk="1" hangingPunct="1"/>
            <a:r>
              <a:rPr lang="fr-FR" altLang="fr-FR" sz="1600" dirty="0" err="1" smtClean="0"/>
              <a:t>Steps</a:t>
            </a:r>
            <a:r>
              <a:rPr lang="fr-FR" altLang="fr-FR" sz="1600" dirty="0" smtClean="0"/>
              <a:t> : A, B, C, C’</a:t>
            </a:r>
          </a:p>
          <a:p>
            <a:pPr lvl="1" eaLnBrk="1" hangingPunct="1"/>
            <a:r>
              <a:rPr lang="fr-FR" altLang="fr-FR" sz="1600" dirty="0" err="1" smtClean="0"/>
              <a:t>Stochastic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processes</a:t>
            </a:r>
            <a:endParaRPr lang="fr-FR" altLang="fr-FR" sz="1600" dirty="0" smtClean="0"/>
          </a:p>
          <a:p>
            <a:pPr lvl="1" eaLnBrk="1" hangingPunct="1"/>
            <a:r>
              <a:rPr lang="fr-FR" altLang="fr-FR" sz="1600" b="1" dirty="0" smtClean="0"/>
              <a:t>Meta-</a:t>
            </a:r>
            <a:r>
              <a:rPr lang="fr-FR" altLang="fr-FR" sz="1600" b="1" dirty="0" err="1" smtClean="0"/>
              <a:t>models</a:t>
            </a:r>
            <a:r>
              <a:rPr lang="fr-FR" altLang="fr-FR" sz="1600" dirty="0" smtClean="0"/>
              <a:t> : polynomial chaos, </a:t>
            </a:r>
            <a:r>
              <a:rPr lang="fr-FR" altLang="fr-FR" sz="1600" dirty="0" err="1" smtClean="0"/>
              <a:t>kriging</a:t>
            </a:r>
            <a:r>
              <a:rPr lang="fr-FR" altLang="fr-FR" sz="1600" dirty="0" smtClean="0"/>
              <a:t>, support </a:t>
            </a:r>
            <a:r>
              <a:rPr lang="fr-FR" altLang="fr-FR" sz="1600" dirty="0" err="1" smtClean="0"/>
              <a:t>vector</a:t>
            </a:r>
            <a:r>
              <a:rPr lang="fr-FR" altLang="fr-FR" sz="1600" dirty="0" smtClean="0"/>
              <a:t> machine</a:t>
            </a:r>
          </a:p>
          <a:p>
            <a:pPr lvl="1" eaLnBrk="1" hangingPunct="1"/>
            <a:r>
              <a:rPr lang="fr-FR" altLang="fr-FR" sz="1600" b="1" dirty="0" err="1" smtClean="0"/>
              <a:t>Sensitivity</a:t>
            </a:r>
            <a:r>
              <a:rPr lang="fr-FR" altLang="fr-FR" sz="1600" b="1" dirty="0" smtClean="0"/>
              <a:t> </a:t>
            </a:r>
            <a:r>
              <a:rPr lang="fr-FR" altLang="fr-FR" sz="1600" b="1" dirty="0" err="1" smtClean="0"/>
              <a:t>analysis</a:t>
            </a:r>
            <a:r>
              <a:rPr lang="fr-FR" altLang="fr-FR" sz="1600" dirty="0" smtClean="0"/>
              <a:t> : Morris, </a:t>
            </a:r>
            <a:r>
              <a:rPr lang="fr-FR" altLang="fr-FR" sz="1600" dirty="0" err="1" smtClean="0"/>
              <a:t>Sobol</a:t>
            </a:r>
            <a:r>
              <a:rPr lang="fr-FR" altLang="fr-FR" sz="1600" dirty="0" smtClean="0"/>
              <a:t>’</a:t>
            </a:r>
          </a:p>
          <a:p>
            <a:pPr lvl="1" eaLnBrk="1" hangingPunct="1"/>
            <a:r>
              <a:rPr lang="fr-FR" altLang="fr-FR" sz="1600" b="1" dirty="0" err="1" smtClean="0"/>
              <a:t>Threshold</a:t>
            </a:r>
            <a:r>
              <a:rPr lang="fr-FR" altLang="fr-FR" sz="1600" b="1" dirty="0" smtClean="0"/>
              <a:t> </a:t>
            </a:r>
            <a:r>
              <a:rPr lang="fr-FR" altLang="fr-FR" sz="1600" b="1" dirty="0" err="1" smtClean="0"/>
              <a:t>probability</a:t>
            </a:r>
            <a:r>
              <a:rPr lang="fr-FR" altLang="fr-FR" sz="1600" dirty="0" smtClean="0"/>
              <a:t> : FORM/SORM, </a:t>
            </a:r>
            <a:r>
              <a:rPr lang="fr-FR" altLang="fr-FR" sz="1600" dirty="0" err="1" smtClean="0"/>
              <a:t>Subset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Sampling</a:t>
            </a:r>
            <a:r>
              <a:rPr lang="fr-FR" altLang="fr-FR" sz="1600" dirty="0" smtClean="0"/>
              <a:t>, Adaptive </a:t>
            </a:r>
            <a:r>
              <a:rPr lang="fr-FR" altLang="fr-FR" sz="1600" dirty="0" err="1" smtClean="0"/>
              <a:t>Directional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Sampling</a:t>
            </a:r>
            <a:r>
              <a:rPr lang="fr-FR" altLang="fr-FR" sz="1600" dirty="0" smtClean="0"/>
              <a:t/>
            </a:r>
            <a:br>
              <a:rPr lang="fr-FR" altLang="fr-FR" sz="1600" dirty="0" smtClean="0"/>
            </a:br>
            <a:endParaRPr lang="fr-FR" altLang="fr-FR" sz="1600" dirty="0" smtClean="0"/>
          </a:p>
          <a:p>
            <a:pPr eaLnBrk="1" hangingPunct="1"/>
            <a:r>
              <a:rPr lang="fr-FR" altLang="fr-FR" sz="1600" b="1" dirty="0" smtClean="0"/>
              <a:t>Computer code G</a:t>
            </a:r>
            <a:r>
              <a:rPr lang="fr-FR" altLang="fr-FR" sz="1600" dirty="0" smtClean="0"/>
              <a:t> :</a:t>
            </a:r>
          </a:p>
          <a:p>
            <a:pPr lvl="1" eaLnBrk="1" hangingPunct="1"/>
            <a:r>
              <a:rPr lang="fr-FR" altLang="fr-FR" sz="1600" dirty="0" err="1" smtClean="0"/>
              <a:t>Multi-thread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evaluation</a:t>
            </a:r>
            <a:r>
              <a:rPr lang="fr-FR" altLang="fr-FR" sz="1600" dirty="0" smtClean="0"/>
              <a:t> of an </a:t>
            </a:r>
            <a:r>
              <a:rPr lang="fr-FR" altLang="fr-FR" sz="1600" dirty="0" err="1" smtClean="0"/>
              <a:t>analytical</a:t>
            </a:r>
            <a:r>
              <a:rPr lang="fr-FR" altLang="fr-FR" sz="1600" dirty="0" smtClean="0"/>
              <a:t> formula (exact </a:t>
            </a:r>
            <a:r>
              <a:rPr lang="fr-FR" altLang="fr-FR" sz="1600" dirty="0" err="1" smtClean="0"/>
              <a:t>derivatives</a:t>
            </a:r>
            <a:r>
              <a:rPr lang="fr-FR" altLang="fr-FR" sz="1600" dirty="0" smtClean="0"/>
              <a:t>)</a:t>
            </a:r>
          </a:p>
          <a:p>
            <a:pPr lvl="1" eaLnBrk="1" hangingPunct="1"/>
            <a:r>
              <a:rPr lang="fr-FR" altLang="fr-FR" sz="1600" dirty="0" err="1" smtClean="0"/>
              <a:t>Distributed</a:t>
            </a:r>
            <a:r>
              <a:rPr lang="fr-FR" altLang="fr-FR" sz="1600" dirty="0" smtClean="0"/>
              <a:t> and </a:t>
            </a:r>
            <a:r>
              <a:rPr lang="fr-FR" altLang="fr-FR" sz="1600" dirty="0" err="1" smtClean="0"/>
              <a:t>multi-thread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evaluation</a:t>
            </a:r>
            <a:r>
              <a:rPr lang="fr-FR" altLang="fr-FR" sz="1600" dirty="0" smtClean="0"/>
              <a:t> of a Python </a:t>
            </a:r>
            <a:r>
              <a:rPr lang="fr-FR" altLang="fr-FR" sz="1600" dirty="0" err="1" smtClean="0"/>
              <a:t>function</a:t>
            </a:r>
            <a:r>
              <a:rPr lang="fr-FR" altLang="fr-FR" sz="1600" dirty="0" smtClean="0"/>
              <a:t> (</a:t>
            </a:r>
            <a:r>
              <a:rPr lang="fr-FR" altLang="fr-FR" sz="1600" dirty="0" err="1" smtClean="0"/>
              <a:t>with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finite</a:t>
            </a:r>
            <a:r>
              <a:rPr lang="fr-FR" altLang="fr-FR" sz="1600" dirty="0" smtClean="0"/>
              <a:t> </a:t>
            </a:r>
            <a:r>
              <a:rPr lang="fr-FR" altLang="fr-FR" sz="1600" dirty="0" err="1" smtClean="0"/>
              <a:t>differences</a:t>
            </a:r>
            <a:r>
              <a:rPr lang="fr-FR" altLang="fr-FR" sz="1600" dirty="0" smtClean="0"/>
              <a:t>)</a:t>
            </a:r>
          </a:p>
          <a:p>
            <a:pPr lvl="1" eaLnBrk="1" hangingPunct="1"/>
            <a:r>
              <a:rPr lang="fr-FR" altLang="fr-FR" sz="1600" dirty="0" smtClean="0"/>
              <a:t>Evaluation by SALOME</a:t>
            </a:r>
          </a:p>
          <a:p>
            <a:endParaRPr lang="fr-FR" altLang="fr-FR" sz="1800" dirty="0" smtClean="0"/>
          </a:p>
        </p:txBody>
      </p:sp>
      <p:sp>
        <p:nvSpPr>
          <p:cNvPr id="38916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3" y="1474788"/>
            <a:ext cx="4127500" cy="4525962"/>
          </a:xfrm>
        </p:spPr>
        <p:txBody>
          <a:bodyPr/>
          <a:lstStyle/>
          <a:p>
            <a:r>
              <a:rPr lang="fr-FR" altLang="fr-FR" sz="2400" dirty="0" err="1" smtClean="0">
                <a:solidFill>
                  <a:schemeClr val="bg2"/>
                </a:solidFill>
              </a:rPr>
              <a:t>Context</a:t>
            </a:r>
            <a:r>
              <a:rPr lang="fr-FR" altLang="fr-FR" sz="2400" dirty="0" smtClean="0">
                <a:solidFill>
                  <a:schemeClr val="bg2"/>
                </a:solidFill>
              </a:rPr>
              <a:t> :</a:t>
            </a:r>
          </a:p>
          <a:p>
            <a:pPr lvl="1"/>
            <a:r>
              <a:rPr lang="fr-FR" altLang="fr-FR" sz="1800" dirty="0" err="1"/>
              <a:t>Since</a:t>
            </a:r>
            <a:r>
              <a:rPr lang="fr-FR" altLang="fr-FR" sz="1800" dirty="0"/>
              <a:t> </a:t>
            </a:r>
            <a:r>
              <a:rPr lang="fr-FR" altLang="fr-FR" sz="1800" dirty="0" smtClean="0"/>
              <a:t>2005</a:t>
            </a:r>
          </a:p>
          <a:p>
            <a:pPr lvl="1"/>
            <a:r>
              <a:rPr lang="fr-FR" altLang="fr-FR" sz="1800" dirty="0" smtClean="0"/>
              <a:t>Four </a:t>
            </a:r>
            <a:r>
              <a:rPr lang="fr-FR" altLang="fr-FR" sz="1800" dirty="0" err="1" smtClean="0"/>
              <a:t>partners</a:t>
            </a:r>
            <a:r>
              <a:rPr lang="fr-FR" altLang="fr-FR" sz="1800" dirty="0" smtClean="0"/>
              <a:t> : </a:t>
            </a:r>
          </a:p>
          <a:p>
            <a:pPr marL="225425" lvl="1" indent="0">
              <a:buNone/>
            </a:pPr>
            <a:endParaRPr lang="fr-FR" altLang="fr-FR" sz="1800" dirty="0" smtClean="0"/>
          </a:p>
          <a:p>
            <a:pPr marL="225425" lvl="1" indent="0">
              <a:buNone/>
            </a:pPr>
            <a:endParaRPr lang="fr-FR" altLang="fr-FR" sz="1800" dirty="0"/>
          </a:p>
          <a:p>
            <a:pPr marL="225425" lvl="1" indent="0">
              <a:buNone/>
            </a:pPr>
            <a:endParaRPr lang="fr-FR" altLang="fr-FR" sz="1800" dirty="0" smtClean="0"/>
          </a:p>
          <a:p>
            <a:pPr lvl="1"/>
            <a:r>
              <a:rPr lang="fr-FR" altLang="fr-FR" sz="1800" dirty="0" smtClean="0"/>
              <a:t>Documentation : for Python </a:t>
            </a:r>
            <a:r>
              <a:rPr lang="fr-FR" altLang="fr-FR" sz="1800" dirty="0" err="1" smtClean="0"/>
              <a:t>users</a:t>
            </a:r>
            <a:r>
              <a:rPr lang="fr-FR" altLang="fr-FR" sz="1800" dirty="0" smtClean="0"/>
              <a:t>, for </a:t>
            </a:r>
            <a:r>
              <a:rPr lang="fr-FR" altLang="fr-FR" sz="1800" dirty="0" err="1" smtClean="0"/>
              <a:t>developers</a:t>
            </a:r>
            <a:endParaRPr lang="fr-FR" altLang="fr-FR" sz="1800" dirty="0" smtClean="0"/>
          </a:p>
          <a:p>
            <a:pPr lvl="1"/>
            <a:r>
              <a:rPr lang="fr-FR" altLang="fr-FR" sz="1800" dirty="0" err="1" smtClean="0"/>
              <a:t>Programing</a:t>
            </a:r>
            <a:r>
              <a:rPr lang="fr-FR" altLang="fr-FR" sz="1800" dirty="0" smtClean="0"/>
              <a:t> interface : Python module, C++ </a:t>
            </a:r>
            <a:r>
              <a:rPr lang="fr-FR" altLang="fr-FR" sz="1800" dirty="0" err="1" smtClean="0"/>
              <a:t>library</a:t>
            </a:r>
            <a:endParaRPr lang="fr-FR" altLang="fr-FR" sz="1800" dirty="0" smtClean="0"/>
          </a:p>
          <a:p>
            <a:pPr lvl="1"/>
            <a:r>
              <a:rPr lang="fr-FR" altLang="fr-FR" sz="1800" dirty="0" smtClean="0"/>
              <a:t>Licence : LGPL</a:t>
            </a:r>
          </a:p>
          <a:p>
            <a:pPr lvl="1"/>
            <a:r>
              <a:rPr lang="fr-FR" altLang="fr-FR" sz="1800" dirty="0" smtClean="0"/>
              <a:t>Linux, Windows</a:t>
            </a:r>
          </a:p>
          <a:p>
            <a:pPr lvl="1"/>
            <a:r>
              <a:rPr lang="en-US" altLang="fr-FR" sz="1800" dirty="0" smtClean="0"/>
              <a:t>1 technical committee / month</a:t>
            </a:r>
          </a:p>
          <a:p>
            <a:pPr lvl="1"/>
            <a:r>
              <a:rPr lang="en-US" altLang="fr-FR" sz="1800" dirty="0"/>
              <a:t>1 </a:t>
            </a:r>
            <a:r>
              <a:rPr lang="en-US" altLang="fr-FR" sz="1800" dirty="0" smtClean="0"/>
              <a:t>board </a:t>
            </a:r>
            <a:r>
              <a:rPr lang="en-US" altLang="fr-FR" sz="1800" dirty="0"/>
              <a:t>committee / month</a:t>
            </a:r>
            <a:endParaRPr lang="fr-FR" altLang="fr-FR" sz="1800" dirty="0"/>
          </a:p>
          <a:p>
            <a:pPr lvl="1"/>
            <a:endParaRPr lang="fr-FR" altLang="fr-FR" sz="1800" dirty="0" smtClean="0"/>
          </a:p>
        </p:txBody>
      </p:sp>
      <p:sp>
        <p:nvSpPr>
          <p:cNvPr id="38917" name="Espace réservé du pied de page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altLang="fr-FR" smtClean="0">
                <a:solidFill>
                  <a:srgbClr val="005BBB"/>
                </a:solidFill>
              </a:rPr>
              <a:t>SIAM-UQ 2016, OpenTURNS</a:t>
            </a:r>
            <a:endParaRPr lang="fr-FR" altLang="fr-FR" smtClean="0">
              <a:solidFill>
                <a:srgbClr val="005BBB"/>
              </a:solidFill>
            </a:endParaRPr>
          </a:p>
        </p:txBody>
      </p:sp>
      <p:pic>
        <p:nvPicPr>
          <p:cNvPr id="6" name="Picture 6" descr="logo_ED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23" y="2494103"/>
            <a:ext cx="650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Afficher l'image en taille réell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23" y="2943365"/>
            <a:ext cx="8223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 descr="F:\OPENTURNS-partenariat\EDF-EADS-Phimeca\2014-2015\JourneeUtilisateursJuin2014\slides\src\LogoIMAC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48" y="2873515"/>
            <a:ext cx="628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97" descr="logo-airbusgroup-heade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098" y="2476640"/>
            <a:ext cx="925512" cy="29368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39939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9940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: a simple </a:t>
            </a:r>
            <a:r>
              <a:rPr lang="fr-FR" altLang="fr-FR" dirty="0" err="1" smtClean="0"/>
              <a:t>exercise</a:t>
            </a:r>
            <a:endParaRPr lang="fr-FR" altLang="fr-FR" dirty="0" smtClean="0"/>
          </a:p>
        </p:txBody>
      </p:sp>
      <p:sp>
        <p:nvSpPr>
          <p:cNvPr id="39941" name="Espace réservé du contenu 5"/>
          <p:cNvSpPr>
            <a:spLocks noGrp="1"/>
          </p:cNvSpPr>
          <p:nvPr>
            <p:ph sz="half" idx="1"/>
          </p:nvPr>
        </p:nvSpPr>
        <p:spPr>
          <a:xfrm>
            <a:off x="431801" y="1773549"/>
            <a:ext cx="4125913" cy="4525962"/>
          </a:xfrm>
        </p:spPr>
        <p:txBody>
          <a:bodyPr/>
          <a:lstStyle/>
          <a:p>
            <a:pPr marL="223838" lvl="1" indent="-223838">
              <a:buClr>
                <a:srgbClr val="C21200"/>
              </a:buClr>
              <a:buSzPct val="115000"/>
              <a:buBlip>
                <a:blip r:embed="rId3"/>
              </a:buBlip>
            </a:pPr>
            <a:r>
              <a:rPr lang="fr-FR" altLang="fr-FR" sz="2000" dirty="0">
                <a:ea typeface="+mn-ea"/>
                <a:cs typeface="+mn-cs"/>
              </a:rPr>
              <a:t>Four </a:t>
            </a:r>
            <a:r>
              <a:rPr lang="fr-FR" altLang="fr-FR" sz="2000" dirty="0" err="1">
                <a:ea typeface="+mn-ea"/>
                <a:cs typeface="+mn-cs"/>
              </a:rPr>
              <a:t>independent</a:t>
            </a:r>
            <a:r>
              <a:rPr lang="fr-FR" altLang="fr-FR" sz="2000" dirty="0">
                <a:ea typeface="+mn-ea"/>
                <a:cs typeface="+mn-cs"/>
              </a:rPr>
              <a:t> input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fr-FR" sz="2000" dirty="0" smtClean="0"/>
                  <a:t>Output : </a:t>
                </a:r>
                <a:r>
                  <a:rPr lang="fr-FR" sz="2000" dirty="0" err="1" smtClean="0"/>
                  <a:t>overflow</a:t>
                </a:r>
                <a:r>
                  <a:rPr lang="fr-FR" sz="2000" dirty="0" smtClean="0"/>
                  <a:t> 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300</m:t>
                                  </m:r>
                                  <m:sSub>
                                    <m:sSubPr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ad>
                                    <m:radPr>
                                      <m:degHide m:val="on"/>
                                      <m:ctrlPr>
                                        <a:rPr lang="fr-F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fr-FR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5000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0.6</m:t>
                          </m:r>
                        </m:sup>
                      </m:sSup>
                    </m:oMath>
                  </m:oMathPara>
                </a14:m>
                <a:endParaRPr lang="fr-FR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−58.5</m:t>
                      </m:r>
                    </m:oMath>
                  </m:oMathPara>
                </a14:m>
                <a:endParaRPr lang="fr-FR" sz="2000" dirty="0" smtClean="0"/>
              </a:p>
              <a:p>
                <a:r>
                  <a:rPr lang="fr-FR" sz="2000" dirty="0" err="1" smtClean="0"/>
                  <a:t>Quantity</a:t>
                </a:r>
                <a:r>
                  <a:rPr lang="fr-FR" sz="2000" dirty="0" smtClean="0"/>
                  <a:t> of </a:t>
                </a:r>
                <a:r>
                  <a:rPr lang="fr-FR" sz="2000" dirty="0" err="1" smtClean="0"/>
                  <a:t>interest</a:t>
                </a:r>
                <a:r>
                  <a:rPr lang="fr-FR" sz="2000" dirty="0" smtClean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4"/>
                <a:stretch>
                  <a:fillRect l="-148" t="-16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588304"/>
                  </p:ext>
                </p:extLst>
              </p:nvPr>
            </p:nvGraphicFramePr>
            <p:xfrm>
              <a:off x="431801" y="2271468"/>
              <a:ext cx="4164014" cy="3671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007"/>
                    <a:gridCol w="2082007"/>
                  </a:tblGrid>
                  <a:tr h="370808"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Variable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Distribution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889"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Q : max. </a:t>
                          </a:r>
                          <a:r>
                            <a:rPr lang="fr-FR" sz="1600" dirty="0" err="1" smtClean="0"/>
                            <a:t>annual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dirty="0" err="1" smtClean="0"/>
                            <a:t>discharge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6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baseline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600" b="0" i="1" baseline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fr-FR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err="1" smtClean="0"/>
                            <a:t>Gumbel</a:t>
                          </a:r>
                          <a:r>
                            <a:rPr lang="fr-FR" sz="1600" dirty="0" smtClean="0"/>
                            <a:t> (mode=1013, </a:t>
                          </a:r>
                          <a:r>
                            <a:rPr lang="fr-FR" sz="1600" dirty="0" err="1" smtClean="0"/>
                            <a:t>scale</a:t>
                          </a:r>
                          <a:r>
                            <a:rPr lang="fr-FR" sz="1600" dirty="0" smtClean="0"/>
                            <a:t>=558)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889"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Ks : Manning-Strickler</a:t>
                          </a:r>
                          <a:r>
                            <a:rPr lang="fr-FR" sz="1600" baseline="0" dirty="0" smtClean="0"/>
                            <a:t> coefficient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fr-FR" sz="160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1600" b="0" i="1" baseline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fr-FR" sz="1600" b="0" i="1" baseline="0" smtClean="0">
                                      <a:latin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fr-FR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Normal(</a:t>
                          </a:r>
                          <a:r>
                            <a:rPr lang="fr-FR" sz="1600" dirty="0" err="1" smtClean="0"/>
                            <a:t>mean</a:t>
                          </a:r>
                          <a:r>
                            <a:rPr lang="fr-FR" sz="1600" dirty="0" smtClean="0"/>
                            <a:t>=30, </a:t>
                          </a:r>
                          <a:r>
                            <a:rPr lang="fr-FR" sz="1600" dirty="0" err="1" smtClean="0"/>
                            <a:t>st.dev</a:t>
                          </a:r>
                          <a:r>
                            <a:rPr lang="fr-FR" sz="1600" dirty="0" smtClean="0"/>
                            <a:t>.=7.5)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88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dirty="0" smtClean="0"/>
                            <a:t>Zv : </a:t>
                          </a:r>
                          <a:r>
                            <a:rPr lang="fr-FR" sz="1600" dirty="0" err="1" smtClean="0"/>
                            <a:t>downstream</a:t>
                          </a:r>
                          <a:r>
                            <a:rPr lang="fr-FR" sz="1600" baseline="0" dirty="0" smtClean="0"/>
                            <a:t> 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of the </a:t>
                          </a:r>
                          <a:r>
                            <a:rPr lang="fr-FR" sz="1600" dirty="0" err="1" smtClean="0"/>
                            <a:t>riverbed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fr-FR" sz="1600" baseline="0" dirty="0" smtClean="0"/>
                            <a:t>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Uniform(49,51)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889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fr-FR" sz="1600" dirty="0" err="1" smtClean="0"/>
                            <a:t>Zm</a:t>
                          </a:r>
                          <a:r>
                            <a:rPr lang="fr-FR" sz="1600" dirty="0" smtClean="0"/>
                            <a:t> : </a:t>
                          </a:r>
                          <a:r>
                            <a:rPr lang="fr-FR" sz="1600" dirty="0" err="1" smtClean="0"/>
                            <a:t>upstream</a:t>
                          </a:r>
                          <a:r>
                            <a:rPr lang="fr-FR" sz="1600" baseline="0" dirty="0" smtClean="0"/>
                            <a:t> </a:t>
                          </a:r>
                          <a:r>
                            <a:rPr lang="fr-FR" sz="1600" dirty="0" err="1" smtClean="0"/>
                            <a:t>level</a:t>
                          </a:r>
                          <a:r>
                            <a:rPr lang="fr-FR" sz="1600" dirty="0" smtClean="0"/>
                            <a:t> of the </a:t>
                          </a:r>
                          <a:r>
                            <a:rPr lang="fr-FR" sz="1600" dirty="0" err="1" smtClean="0"/>
                            <a:t>riverbed</a:t>
                          </a:r>
                          <a:r>
                            <a:rPr lang="fr-FR" sz="1600" dirty="0" smtClean="0"/>
                            <a:t> </a:t>
                          </a:r>
                          <a:r>
                            <a:rPr lang="fr-FR" sz="1600" baseline="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fr-FR" sz="1600" b="0" i="1" baseline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fr-FR" sz="1600" baseline="0" dirty="0" smtClean="0"/>
                            <a:t>)</a:t>
                          </a:r>
                          <a:endParaRPr lang="fr-FR" sz="1600" dirty="0" smtClean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Uniform(54,55)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au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588304"/>
                  </p:ext>
                </p:extLst>
              </p:nvPr>
            </p:nvGraphicFramePr>
            <p:xfrm>
              <a:off x="431801" y="2271468"/>
              <a:ext cx="4164014" cy="3671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2007"/>
                    <a:gridCol w="2082007"/>
                  </a:tblGrid>
                  <a:tr h="370808"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Variable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Distribution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95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50" marR="91450" marT="45716" marB="45716">
                        <a:blipFill rotWithShape="0">
                          <a:blip r:embed="rId5"/>
                          <a:stretch>
                            <a:fillRect l="-292" t="-46667" r="-101462" b="-3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err="1" smtClean="0"/>
                            <a:t>Gumbel</a:t>
                          </a:r>
                          <a:r>
                            <a:rPr lang="fr-FR" sz="1600" dirty="0" smtClean="0"/>
                            <a:t> (mode=1013, </a:t>
                          </a:r>
                          <a:r>
                            <a:rPr lang="fr-FR" sz="1600" dirty="0" err="1" smtClean="0"/>
                            <a:t>scale</a:t>
                          </a:r>
                          <a:r>
                            <a:rPr lang="fr-FR" sz="1600" dirty="0" smtClean="0"/>
                            <a:t>=558)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32096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50" marR="91450" marT="45716" marB="45716">
                        <a:blipFill rotWithShape="0">
                          <a:blip r:embed="rId5"/>
                          <a:stretch>
                            <a:fillRect l="-292" t="-144526" r="-101462" b="-1992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Normal(</a:t>
                          </a:r>
                          <a:r>
                            <a:rPr lang="fr-FR" sz="1600" dirty="0" err="1" smtClean="0"/>
                            <a:t>mean</a:t>
                          </a:r>
                          <a:r>
                            <a:rPr lang="fr-FR" sz="1600" dirty="0" smtClean="0"/>
                            <a:t>=30, </a:t>
                          </a:r>
                          <a:r>
                            <a:rPr lang="fr-FR" sz="1600" dirty="0" err="1" smtClean="0"/>
                            <a:t>st.dev</a:t>
                          </a:r>
                          <a:r>
                            <a:rPr lang="fr-FR" sz="1600" dirty="0" smtClean="0"/>
                            <a:t>.=7.5)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952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50" marR="91450" marT="45716" marB="45716">
                        <a:blipFill rotWithShape="0">
                          <a:blip r:embed="rId5"/>
                          <a:stretch>
                            <a:fillRect l="-292" t="-248148" r="-101462" b="-10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Uniform(49,51)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  <a:tr h="82288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91450" marR="91450" marT="45716" marB="45716">
                        <a:blipFill rotWithShape="0">
                          <a:blip r:embed="rId5"/>
                          <a:stretch>
                            <a:fillRect l="-292" t="-348148" r="-10146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600" dirty="0" smtClean="0"/>
                            <a:t>Uniform(54,55)</a:t>
                          </a:r>
                          <a:endParaRPr lang="fr-FR" sz="1600" dirty="0"/>
                        </a:p>
                      </a:txBody>
                      <a:tcPr marL="91450" marR="91450" marT="45716" marB="45716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SIAM-UQ 2016, OpenTURNS</a:t>
            </a:r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91" y="3584575"/>
            <a:ext cx="3336346" cy="305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812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fec8622-0eb8-40fc-b3eb-de698a514ef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fec8622-0eb8-40fc-b3eb-de698a514efe"/>
</p:tagLst>
</file>

<file path=ppt/theme/theme1.xml><?xml version="1.0" encoding="utf-8"?>
<a:theme xmlns:a="http://schemas.openxmlformats.org/drawingml/2006/main" name="EDF_PPT_Class_2_F">
  <a:themeElements>
    <a:clrScheme name="">
      <a:dk1>
        <a:srgbClr val="005BBB"/>
      </a:dk1>
      <a:lt1>
        <a:srgbClr val="FFFFFF"/>
      </a:lt1>
      <a:dk2>
        <a:srgbClr val="000000"/>
      </a:dk2>
      <a:lt2>
        <a:srgbClr val="FE5815"/>
      </a:lt2>
      <a:accent1>
        <a:srgbClr val="005BBB"/>
      </a:accent1>
      <a:accent2>
        <a:srgbClr val="3C9BD5"/>
      </a:accent2>
      <a:accent3>
        <a:srgbClr val="FFFFFF"/>
      </a:accent3>
      <a:accent4>
        <a:srgbClr val="004C9F"/>
      </a:accent4>
      <a:accent5>
        <a:srgbClr val="AAB5DA"/>
      </a:accent5>
      <a:accent6>
        <a:srgbClr val="358CC1"/>
      </a:accent6>
      <a:hlink>
        <a:srgbClr val="F7922A"/>
      </a:hlink>
      <a:folHlink>
        <a:srgbClr val="9CDBF8"/>
      </a:folHlink>
    </a:clrScheme>
    <a:fontScheme name="EDF_PPT_Class_2_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F_PPT_Class_2_F 1">
        <a:dk1>
          <a:srgbClr val="000000"/>
        </a:dk1>
        <a:lt1>
          <a:srgbClr val="FFFFFF"/>
        </a:lt1>
        <a:dk2>
          <a:srgbClr val="000000"/>
        </a:dk2>
        <a:lt2>
          <a:srgbClr val="FE5815"/>
        </a:lt2>
        <a:accent1>
          <a:srgbClr val="005BBB"/>
        </a:accent1>
        <a:accent2>
          <a:srgbClr val="3C9BD5"/>
        </a:accent2>
        <a:accent3>
          <a:srgbClr val="FFFFFF"/>
        </a:accent3>
        <a:accent4>
          <a:srgbClr val="000000"/>
        </a:accent4>
        <a:accent5>
          <a:srgbClr val="AAB5DA"/>
        </a:accent5>
        <a:accent6>
          <a:srgbClr val="358CC1"/>
        </a:accent6>
        <a:hlink>
          <a:srgbClr val="F7922A"/>
        </a:hlink>
        <a:folHlink>
          <a:srgbClr val="9CDB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PT1">
  <a:themeElements>
    <a:clrScheme name="PPT1 1">
      <a:dk1>
        <a:srgbClr val="005BBB"/>
      </a:dk1>
      <a:lt1>
        <a:srgbClr val="FFFFFF"/>
      </a:lt1>
      <a:dk2>
        <a:srgbClr val="000000"/>
      </a:dk2>
      <a:lt2>
        <a:srgbClr val="FE5815"/>
      </a:lt2>
      <a:accent1>
        <a:srgbClr val="005BBB"/>
      </a:accent1>
      <a:accent2>
        <a:srgbClr val="3C9BD5"/>
      </a:accent2>
      <a:accent3>
        <a:srgbClr val="FFFFFF"/>
      </a:accent3>
      <a:accent4>
        <a:srgbClr val="004C9F"/>
      </a:accent4>
      <a:accent5>
        <a:srgbClr val="AAB5DA"/>
      </a:accent5>
      <a:accent6>
        <a:srgbClr val="358CC1"/>
      </a:accent6>
      <a:hlink>
        <a:srgbClr val="F7922A"/>
      </a:hlink>
      <a:folHlink>
        <a:srgbClr val="9CDBF8"/>
      </a:folHlink>
    </a:clrScheme>
    <a:fontScheme name="PPT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1 1">
        <a:dk1>
          <a:srgbClr val="005BBB"/>
        </a:dk1>
        <a:lt1>
          <a:srgbClr val="FFFFFF"/>
        </a:lt1>
        <a:dk2>
          <a:srgbClr val="000000"/>
        </a:dk2>
        <a:lt2>
          <a:srgbClr val="FE5815"/>
        </a:lt2>
        <a:accent1>
          <a:srgbClr val="005BBB"/>
        </a:accent1>
        <a:accent2>
          <a:srgbClr val="3C9BD5"/>
        </a:accent2>
        <a:accent3>
          <a:srgbClr val="FFFFFF"/>
        </a:accent3>
        <a:accent4>
          <a:srgbClr val="004C9F"/>
        </a:accent4>
        <a:accent5>
          <a:srgbClr val="AAB5DA"/>
        </a:accent5>
        <a:accent6>
          <a:srgbClr val="358CC1"/>
        </a:accent6>
        <a:hlink>
          <a:srgbClr val="F7922A"/>
        </a:hlink>
        <a:folHlink>
          <a:srgbClr val="9CDB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EDF Bleu foncé avec photo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EDF Orange foncé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1_EDF Bleu foncé avec photo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1961</Words>
  <Application>Microsoft Office PowerPoint</Application>
  <PresentationFormat>Affichage à l'écran (4:3)</PresentationFormat>
  <Paragraphs>512</Paragraphs>
  <Slides>38</Slides>
  <Notes>20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51" baseType="lpstr">
      <vt:lpstr>Arial</vt:lpstr>
      <vt:lpstr>Calibri</vt:lpstr>
      <vt:lpstr>Cambria Math</vt:lpstr>
      <vt:lpstr>Courier New</vt:lpstr>
      <vt:lpstr>SFSS1095</vt:lpstr>
      <vt:lpstr>Times New Roman</vt:lpstr>
      <vt:lpstr>Wingdings</vt:lpstr>
      <vt:lpstr>EDF_PPT_Class_2_F</vt:lpstr>
      <vt:lpstr>PPT1</vt:lpstr>
      <vt:lpstr>EDF Bleu foncé avec photo</vt:lpstr>
      <vt:lpstr>EDF Orange foncé</vt:lpstr>
      <vt:lpstr>1_EDF Bleu foncé avec photo</vt:lpstr>
      <vt:lpstr>Acrobat Document</vt:lpstr>
      <vt:lpstr>Software for Uncertainty Quantification (MS91)</vt:lpstr>
      <vt:lpstr>OpenTURNS for Uncertainty Quantification </vt:lpstr>
      <vt:lpstr>Some EDF applications</vt:lpstr>
      <vt:lpstr>Outline</vt:lpstr>
      <vt:lpstr>Outline</vt:lpstr>
      <vt:lpstr>Uncertainty methodology</vt:lpstr>
      <vt:lpstr>Outline</vt:lpstr>
      <vt:lpstr>OpenTURNS : www.openturns.org</vt:lpstr>
      <vt:lpstr>OpenTURNS : a simple exercise</vt:lpstr>
      <vt:lpstr>OpenTURNS : a simple exercise in Python</vt:lpstr>
      <vt:lpstr>OpenTURNS : a simple exercise in Python</vt:lpstr>
      <vt:lpstr>OpenTURNS : modularity</vt:lpstr>
      <vt:lpstr>Outline</vt:lpstr>
      <vt:lpstr>The Optimized LHS module</vt:lpstr>
      <vt:lpstr>Ongoing work :   Efficient Global Optimization (EGO)</vt:lpstr>
      <vt:lpstr>Efficient Global Optimization (EGO)</vt:lpstr>
      <vt:lpstr>Efficient Global Optimization (EGO)</vt:lpstr>
      <vt:lpstr>Efficient Global Optimization (EGO)</vt:lpstr>
      <vt:lpstr>Efficient Global Optimization (EGO)</vt:lpstr>
      <vt:lpstr>OpenTURNS Graphical User Interface</vt:lpstr>
      <vt:lpstr>OpenTURNS Graphical User Interface</vt:lpstr>
      <vt:lpstr>OpenTURNS Graphical User Interface</vt:lpstr>
      <vt:lpstr>OpenTURNS Graphical User Interface</vt:lpstr>
      <vt:lpstr>OpenTURNS Graphical User Interface</vt:lpstr>
      <vt:lpstr>Présentation PowerPoint</vt:lpstr>
      <vt:lpstr>OpenTURNS </vt:lpstr>
      <vt:lpstr>OpenTURNS and SALOME</vt:lpstr>
      <vt:lpstr>OpenTURNS and Salome</vt:lpstr>
      <vt:lpstr>OpenTURNS : Utilisation de YACS</vt:lpstr>
      <vt:lpstr>Contexte général de SALOME</vt:lpstr>
      <vt:lpstr>Design of experiments</vt:lpstr>
      <vt:lpstr>OpenTURNS GUI</vt:lpstr>
      <vt:lpstr>Présentation PowerPoint</vt:lpstr>
      <vt:lpstr>Présentation PowerPoint</vt:lpstr>
      <vt:lpstr>OpenTURNS Trainings</vt:lpstr>
      <vt:lpstr>OpenTURNS Graphical User Interface</vt:lpstr>
      <vt:lpstr>The LHS module</vt:lpstr>
      <vt:lpstr>The LHS module</vt:lpstr>
    </vt:vector>
  </TitlesOfParts>
  <Company>EDF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Anne-Laure Popelin</dc:creator>
  <cp:lastModifiedBy>C61372</cp:lastModifiedBy>
  <cp:revision>194</cp:revision>
  <cp:lastPrinted>2016-02-04T15:08:40Z</cp:lastPrinted>
  <dcterms:created xsi:type="dcterms:W3CDTF">2016-02-03T09:47:19Z</dcterms:created>
  <dcterms:modified xsi:type="dcterms:W3CDTF">2016-04-07T06:15:50Z</dcterms:modified>
</cp:coreProperties>
</file>